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handoutMasterIdLst>
    <p:handoutMasterId r:id="rId40"/>
  </p:handoutMasterIdLst>
  <p:sldIdLst>
    <p:sldId id="264" r:id="rId2"/>
    <p:sldId id="399" r:id="rId3"/>
    <p:sldId id="398" r:id="rId4"/>
    <p:sldId id="425" r:id="rId5"/>
    <p:sldId id="421" r:id="rId6"/>
    <p:sldId id="471" r:id="rId7"/>
    <p:sldId id="430" r:id="rId8"/>
    <p:sldId id="466" r:id="rId9"/>
    <p:sldId id="472" r:id="rId10"/>
    <p:sldId id="428" r:id="rId11"/>
    <p:sldId id="467" r:id="rId12"/>
    <p:sldId id="429" r:id="rId13"/>
    <p:sldId id="431" r:id="rId14"/>
    <p:sldId id="432" r:id="rId15"/>
    <p:sldId id="433" r:id="rId16"/>
    <p:sldId id="434" r:id="rId17"/>
    <p:sldId id="435" r:id="rId18"/>
    <p:sldId id="441" r:id="rId19"/>
    <p:sldId id="437" r:id="rId20"/>
    <p:sldId id="438" r:id="rId21"/>
    <p:sldId id="439" r:id="rId22"/>
    <p:sldId id="468" r:id="rId23"/>
    <p:sldId id="456" r:id="rId24"/>
    <p:sldId id="417" r:id="rId25"/>
    <p:sldId id="444" r:id="rId26"/>
    <p:sldId id="445" r:id="rId27"/>
    <p:sldId id="446" r:id="rId28"/>
    <p:sldId id="447" r:id="rId29"/>
    <p:sldId id="448" r:id="rId30"/>
    <p:sldId id="451" r:id="rId31"/>
    <p:sldId id="462" r:id="rId32"/>
    <p:sldId id="453" r:id="rId33"/>
    <p:sldId id="454" r:id="rId34"/>
    <p:sldId id="455" r:id="rId35"/>
    <p:sldId id="457" r:id="rId36"/>
    <p:sldId id="418" r:id="rId37"/>
    <p:sldId id="470" r:id="rId38"/>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i Hokansson" initials="SH" lastIdx="1" clrIdx="0">
    <p:extLst>
      <p:ext uri="{19B8F6BF-5375-455C-9EA6-DF929625EA0E}">
        <p15:presenceInfo xmlns:p15="http://schemas.microsoft.com/office/powerpoint/2012/main" userId="5b93baf66a605c7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D4D2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43" autoAdjust="0"/>
  </p:normalViewPr>
  <p:slideViewPr>
    <p:cSldViewPr snapToGrid="0">
      <p:cViewPr varScale="1">
        <p:scale>
          <a:sx n="78" d="100"/>
          <a:sy n="78" d="100"/>
        </p:scale>
        <p:origin x="1212" y="84"/>
      </p:cViewPr>
      <p:guideLst>
        <p:guide orient="horz" pos="2208"/>
        <p:guide pos="2880"/>
      </p:guideLst>
    </p:cSldViewPr>
  </p:slideViewPr>
  <p:outlineViewPr>
    <p:cViewPr>
      <p:scale>
        <a:sx n="33" d="100"/>
        <a:sy n="33" d="100"/>
      </p:scale>
      <p:origin x="0" y="-16108"/>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9" d="100"/>
          <a:sy n="59" d="100"/>
        </p:scale>
        <p:origin x="2484" y="56"/>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4A9372-B08D-41FA-A86C-62D9BC391E51}"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ACBB58C4-691C-453B-B613-45BE32376BA7}">
      <dgm:prSet phldrT="[Text]"/>
      <dgm:spPr>
        <a:solidFill>
          <a:srgbClr val="33CCCC"/>
        </a:solidFill>
      </dgm:spPr>
      <dgm:t>
        <a:bodyPr/>
        <a:lstStyle/>
        <a:p>
          <a:r>
            <a:rPr lang="en-US" dirty="0"/>
            <a:t>Regular Feedback (Positive &amp; Negative)</a:t>
          </a:r>
        </a:p>
      </dgm:t>
    </dgm:pt>
    <dgm:pt modelId="{E7CE0A80-92CC-471B-8AE4-24D7ECB4473C}" type="parTrans" cxnId="{41163992-578B-496E-A4F6-D7B3E6E705BD}">
      <dgm:prSet/>
      <dgm:spPr/>
      <dgm:t>
        <a:bodyPr/>
        <a:lstStyle/>
        <a:p>
          <a:endParaRPr lang="en-US"/>
        </a:p>
      </dgm:t>
    </dgm:pt>
    <dgm:pt modelId="{D5C29EE8-FEA3-44CA-A578-4D43442A41A6}" type="sibTrans" cxnId="{41163992-578B-496E-A4F6-D7B3E6E705BD}">
      <dgm:prSet/>
      <dgm:spPr/>
      <dgm:t>
        <a:bodyPr/>
        <a:lstStyle/>
        <a:p>
          <a:endParaRPr lang="en-US"/>
        </a:p>
      </dgm:t>
    </dgm:pt>
    <dgm:pt modelId="{8B691D0B-739D-4F4C-8775-8F33EEB02450}">
      <dgm:prSet phldrT="[Text]"/>
      <dgm:spPr>
        <a:solidFill>
          <a:srgbClr val="33CCCC"/>
        </a:solidFill>
      </dgm:spPr>
      <dgm:t>
        <a:bodyPr/>
        <a:lstStyle/>
        <a:p>
          <a:r>
            <a:rPr lang="en-US" dirty="0"/>
            <a:t>Internal Coaching</a:t>
          </a:r>
        </a:p>
      </dgm:t>
    </dgm:pt>
    <dgm:pt modelId="{D84E7FA4-5625-4FFC-ACC9-4DA43DBAA50F}" type="parTrans" cxnId="{FF819BFB-CF6D-45F1-921D-EB192567BF54}">
      <dgm:prSet/>
      <dgm:spPr/>
      <dgm:t>
        <a:bodyPr/>
        <a:lstStyle/>
        <a:p>
          <a:endParaRPr lang="en-US"/>
        </a:p>
      </dgm:t>
    </dgm:pt>
    <dgm:pt modelId="{D601931A-19E4-4C18-9811-95988D5149A8}" type="sibTrans" cxnId="{FF819BFB-CF6D-45F1-921D-EB192567BF54}">
      <dgm:prSet/>
      <dgm:spPr/>
      <dgm:t>
        <a:bodyPr/>
        <a:lstStyle/>
        <a:p>
          <a:endParaRPr lang="en-US"/>
        </a:p>
      </dgm:t>
    </dgm:pt>
    <dgm:pt modelId="{6BBE32D7-9E4B-4C24-A4D0-A88CC6D0F263}">
      <dgm:prSet phldrT="[Text]"/>
      <dgm:spPr>
        <a:solidFill>
          <a:srgbClr val="33CCCC"/>
        </a:solidFill>
      </dgm:spPr>
      <dgm:t>
        <a:bodyPr/>
        <a:lstStyle/>
        <a:p>
          <a:r>
            <a:rPr lang="en-US" dirty="0"/>
            <a:t>External Coaching</a:t>
          </a:r>
        </a:p>
      </dgm:t>
    </dgm:pt>
    <dgm:pt modelId="{1641A9EB-368F-4232-AC57-BA4B2092F336}" type="parTrans" cxnId="{7B608449-14F6-45C4-AB67-3D7ACDFB3B74}">
      <dgm:prSet/>
      <dgm:spPr/>
      <dgm:t>
        <a:bodyPr/>
        <a:lstStyle/>
        <a:p>
          <a:endParaRPr lang="en-US"/>
        </a:p>
      </dgm:t>
    </dgm:pt>
    <dgm:pt modelId="{93C8E3C1-7757-4718-A121-12E68B303816}" type="sibTrans" cxnId="{7B608449-14F6-45C4-AB67-3D7ACDFB3B74}">
      <dgm:prSet/>
      <dgm:spPr/>
      <dgm:t>
        <a:bodyPr/>
        <a:lstStyle/>
        <a:p>
          <a:endParaRPr lang="en-US"/>
        </a:p>
      </dgm:t>
    </dgm:pt>
    <dgm:pt modelId="{C9D17F6A-171E-4117-A6AD-112A00AAA132}">
      <dgm:prSet phldrT="[Text]"/>
      <dgm:spPr>
        <a:solidFill>
          <a:srgbClr val="33CCCC"/>
        </a:solidFill>
      </dgm:spPr>
      <dgm:t>
        <a:bodyPr/>
        <a:lstStyle/>
        <a:p>
          <a:r>
            <a:rPr lang="en-US" dirty="0"/>
            <a:t>Peer</a:t>
          </a:r>
          <a:r>
            <a:rPr lang="en-US" baseline="0" dirty="0"/>
            <a:t> Feedback/360</a:t>
          </a:r>
          <a:endParaRPr lang="en-US" dirty="0"/>
        </a:p>
      </dgm:t>
    </dgm:pt>
    <dgm:pt modelId="{9E7A4204-7C45-4A5A-91ED-047DB3E574B7}" type="parTrans" cxnId="{6596B701-3B6F-4893-9766-79EC9C1DDA0E}">
      <dgm:prSet/>
      <dgm:spPr/>
      <dgm:t>
        <a:bodyPr/>
        <a:lstStyle/>
        <a:p>
          <a:endParaRPr lang="en-US"/>
        </a:p>
      </dgm:t>
    </dgm:pt>
    <dgm:pt modelId="{C6FF3754-B536-4128-82A4-43F7C282B65E}" type="sibTrans" cxnId="{6596B701-3B6F-4893-9766-79EC9C1DDA0E}">
      <dgm:prSet/>
      <dgm:spPr/>
      <dgm:t>
        <a:bodyPr/>
        <a:lstStyle/>
        <a:p>
          <a:endParaRPr lang="en-US"/>
        </a:p>
      </dgm:t>
    </dgm:pt>
    <dgm:pt modelId="{2550CD09-4C42-4E8D-BA4F-E9AD5F0EF566}">
      <dgm:prSet phldrT="[Text]"/>
      <dgm:spPr>
        <a:solidFill>
          <a:srgbClr val="33CCCC"/>
        </a:solidFill>
      </dgm:spPr>
      <dgm:t>
        <a:bodyPr/>
        <a:lstStyle/>
        <a:p>
          <a:r>
            <a:rPr lang="en-US" dirty="0"/>
            <a:t>Training</a:t>
          </a:r>
        </a:p>
      </dgm:t>
    </dgm:pt>
    <dgm:pt modelId="{66F0DA93-1E42-4C0B-973F-FA06C0687E6C}" type="parTrans" cxnId="{8D6ADD3E-C7A5-49A1-B0B1-FDA248404E0B}">
      <dgm:prSet/>
      <dgm:spPr/>
      <dgm:t>
        <a:bodyPr/>
        <a:lstStyle/>
        <a:p>
          <a:endParaRPr lang="en-US"/>
        </a:p>
      </dgm:t>
    </dgm:pt>
    <dgm:pt modelId="{07AC5BDB-D65A-45BD-A122-E0220C2C424C}" type="sibTrans" cxnId="{8D6ADD3E-C7A5-49A1-B0B1-FDA248404E0B}">
      <dgm:prSet/>
      <dgm:spPr/>
      <dgm:t>
        <a:bodyPr/>
        <a:lstStyle/>
        <a:p>
          <a:endParaRPr lang="en-US"/>
        </a:p>
      </dgm:t>
    </dgm:pt>
    <dgm:pt modelId="{703D6A15-062B-4E7F-B404-003B0E7FA6D6}">
      <dgm:prSet phldrT="[Text]"/>
      <dgm:spPr>
        <a:solidFill>
          <a:srgbClr val="33CCCC"/>
        </a:solidFill>
      </dgm:spPr>
      <dgm:t>
        <a:bodyPr/>
        <a:lstStyle/>
        <a:p>
          <a:r>
            <a:rPr lang="en-US" dirty="0"/>
            <a:t>One on Ones</a:t>
          </a:r>
        </a:p>
      </dgm:t>
    </dgm:pt>
    <dgm:pt modelId="{546A78FE-12FC-4E49-943A-DB10477E793A}" type="parTrans" cxnId="{E61F301C-F694-496F-922E-BE68F7CE335C}">
      <dgm:prSet/>
      <dgm:spPr/>
      <dgm:t>
        <a:bodyPr/>
        <a:lstStyle/>
        <a:p>
          <a:endParaRPr lang="en-US"/>
        </a:p>
      </dgm:t>
    </dgm:pt>
    <dgm:pt modelId="{56A0608C-E951-4F39-A37B-28E42722F6D4}" type="sibTrans" cxnId="{E61F301C-F694-496F-922E-BE68F7CE335C}">
      <dgm:prSet/>
      <dgm:spPr/>
      <dgm:t>
        <a:bodyPr/>
        <a:lstStyle/>
        <a:p>
          <a:endParaRPr lang="en-US"/>
        </a:p>
      </dgm:t>
    </dgm:pt>
    <dgm:pt modelId="{0FF4D99E-5EE1-42AA-86C5-A999C9F05EAA}">
      <dgm:prSet phldrT="[Text]"/>
      <dgm:spPr>
        <a:solidFill>
          <a:srgbClr val="33CCCC"/>
        </a:solidFill>
      </dgm:spPr>
      <dgm:t>
        <a:bodyPr/>
        <a:lstStyle/>
        <a:p>
          <a:r>
            <a:rPr lang="en-US" dirty="0"/>
            <a:t>Performance Reviews</a:t>
          </a:r>
        </a:p>
      </dgm:t>
    </dgm:pt>
    <dgm:pt modelId="{29BDCD1B-34FD-4FCE-A9ED-BA1FCEFEED79}" type="parTrans" cxnId="{344A69F3-A22E-4372-801A-B7ECC24DDCE9}">
      <dgm:prSet/>
      <dgm:spPr/>
      <dgm:t>
        <a:bodyPr/>
        <a:lstStyle/>
        <a:p>
          <a:endParaRPr lang="en-US"/>
        </a:p>
      </dgm:t>
    </dgm:pt>
    <dgm:pt modelId="{FF18692C-29AD-4E8F-A80B-98DFAF74AD32}" type="sibTrans" cxnId="{344A69F3-A22E-4372-801A-B7ECC24DDCE9}">
      <dgm:prSet/>
      <dgm:spPr/>
      <dgm:t>
        <a:bodyPr/>
        <a:lstStyle/>
        <a:p>
          <a:endParaRPr lang="en-US"/>
        </a:p>
      </dgm:t>
    </dgm:pt>
    <dgm:pt modelId="{15A69D69-27D5-425E-AF38-5B60FEE5997C}">
      <dgm:prSet phldrT="[Text]"/>
      <dgm:spPr>
        <a:solidFill>
          <a:srgbClr val="33CCCC"/>
        </a:solidFill>
      </dgm:spPr>
      <dgm:t>
        <a:bodyPr/>
        <a:lstStyle/>
        <a:p>
          <a:r>
            <a:rPr lang="en-US" dirty="0"/>
            <a:t>Talent Reviews</a:t>
          </a:r>
        </a:p>
      </dgm:t>
    </dgm:pt>
    <dgm:pt modelId="{49E5900F-D6F7-4826-912C-86F97F031208}" type="parTrans" cxnId="{73E324BB-98CA-46B3-8FB2-51FBB7B9C6F3}">
      <dgm:prSet/>
      <dgm:spPr/>
      <dgm:t>
        <a:bodyPr/>
        <a:lstStyle/>
        <a:p>
          <a:endParaRPr lang="en-US"/>
        </a:p>
      </dgm:t>
    </dgm:pt>
    <dgm:pt modelId="{C6F90BDE-8197-43DB-BA34-146A90E599CC}" type="sibTrans" cxnId="{73E324BB-98CA-46B3-8FB2-51FBB7B9C6F3}">
      <dgm:prSet/>
      <dgm:spPr/>
      <dgm:t>
        <a:bodyPr/>
        <a:lstStyle/>
        <a:p>
          <a:endParaRPr lang="en-US"/>
        </a:p>
      </dgm:t>
    </dgm:pt>
    <dgm:pt modelId="{CE74571C-5EFE-41A5-94B3-8C4E8AEAA98F}">
      <dgm:prSet/>
      <dgm:spPr>
        <a:solidFill>
          <a:srgbClr val="33CCCC"/>
        </a:solidFill>
      </dgm:spPr>
      <dgm:t>
        <a:bodyPr/>
        <a:lstStyle/>
        <a:p>
          <a:endParaRPr lang="en-US"/>
        </a:p>
      </dgm:t>
    </dgm:pt>
    <dgm:pt modelId="{E8DDFFAB-0144-4514-9466-CE7039005265}" type="parTrans" cxnId="{C207EDED-494F-45EF-A48E-7BA8896EB674}">
      <dgm:prSet/>
      <dgm:spPr/>
      <dgm:t>
        <a:bodyPr/>
        <a:lstStyle/>
        <a:p>
          <a:endParaRPr lang="en-US"/>
        </a:p>
      </dgm:t>
    </dgm:pt>
    <dgm:pt modelId="{1DBF48C8-A112-472D-AB3A-4D9022A7240F}" type="sibTrans" cxnId="{C207EDED-494F-45EF-A48E-7BA8896EB674}">
      <dgm:prSet/>
      <dgm:spPr/>
      <dgm:t>
        <a:bodyPr/>
        <a:lstStyle/>
        <a:p>
          <a:endParaRPr lang="en-US"/>
        </a:p>
      </dgm:t>
    </dgm:pt>
    <dgm:pt modelId="{044C2BE4-DDC2-46EC-9016-3D4C0D4C48C3}" type="pres">
      <dgm:prSet presAssocID="{FF4A9372-B08D-41FA-A86C-62D9BC391E51}" presName="Name0" presStyleCnt="0">
        <dgm:presLayoutVars>
          <dgm:dir/>
          <dgm:resizeHandles/>
        </dgm:presLayoutVars>
      </dgm:prSet>
      <dgm:spPr/>
    </dgm:pt>
    <dgm:pt modelId="{9B8C1892-7564-40AA-97B0-D973EEE84E53}" type="pres">
      <dgm:prSet presAssocID="{ACBB58C4-691C-453B-B613-45BE32376BA7}" presName="compNode" presStyleCnt="0"/>
      <dgm:spPr/>
    </dgm:pt>
    <dgm:pt modelId="{604BD661-C0D7-4DCE-8B84-078AE6EC8D1E}" type="pres">
      <dgm:prSet presAssocID="{ACBB58C4-691C-453B-B613-45BE32376BA7}" presName="dummyConnPt" presStyleCnt="0"/>
      <dgm:spPr/>
    </dgm:pt>
    <dgm:pt modelId="{84ED4C55-81A6-473D-988A-A6ECF291EEC4}" type="pres">
      <dgm:prSet presAssocID="{ACBB58C4-691C-453B-B613-45BE32376BA7}" presName="node" presStyleLbl="node1" presStyleIdx="0" presStyleCnt="9">
        <dgm:presLayoutVars>
          <dgm:bulletEnabled val="1"/>
        </dgm:presLayoutVars>
      </dgm:prSet>
      <dgm:spPr/>
    </dgm:pt>
    <dgm:pt modelId="{B2D3B13B-533B-41AF-BCB3-9A8FFF1E6525}" type="pres">
      <dgm:prSet presAssocID="{D5C29EE8-FEA3-44CA-A578-4D43442A41A6}" presName="sibTrans" presStyleLbl="bgSibTrans2D1" presStyleIdx="0" presStyleCnt="8"/>
      <dgm:spPr/>
    </dgm:pt>
    <dgm:pt modelId="{C3B4127D-B3AB-403A-AD6F-370BE37967C4}" type="pres">
      <dgm:prSet presAssocID="{8B691D0B-739D-4F4C-8775-8F33EEB02450}" presName="compNode" presStyleCnt="0"/>
      <dgm:spPr/>
    </dgm:pt>
    <dgm:pt modelId="{73C375F4-63DA-4C9D-B4B8-491B0CF38A92}" type="pres">
      <dgm:prSet presAssocID="{8B691D0B-739D-4F4C-8775-8F33EEB02450}" presName="dummyConnPt" presStyleCnt="0"/>
      <dgm:spPr/>
    </dgm:pt>
    <dgm:pt modelId="{36DCC8FC-58E8-47D7-A5A6-64D83BB53CF9}" type="pres">
      <dgm:prSet presAssocID="{8B691D0B-739D-4F4C-8775-8F33EEB02450}" presName="node" presStyleLbl="node1" presStyleIdx="1" presStyleCnt="9">
        <dgm:presLayoutVars>
          <dgm:bulletEnabled val="1"/>
        </dgm:presLayoutVars>
      </dgm:prSet>
      <dgm:spPr/>
    </dgm:pt>
    <dgm:pt modelId="{9114ADE1-5F0B-445A-9547-8E9CC486EA18}" type="pres">
      <dgm:prSet presAssocID="{D601931A-19E4-4C18-9811-95988D5149A8}" presName="sibTrans" presStyleLbl="bgSibTrans2D1" presStyleIdx="1" presStyleCnt="8"/>
      <dgm:spPr/>
    </dgm:pt>
    <dgm:pt modelId="{8C2FCE27-1AA1-45E9-AF2B-CF8540EE2A38}" type="pres">
      <dgm:prSet presAssocID="{6BBE32D7-9E4B-4C24-A4D0-A88CC6D0F263}" presName="compNode" presStyleCnt="0"/>
      <dgm:spPr/>
    </dgm:pt>
    <dgm:pt modelId="{E47DAFCE-0E9A-4E4C-A8A0-6A7F96F99F21}" type="pres">
      <dgm:prSet presAssocID="{6BBE32D7-9E4B-4C24-A4D0-A88CC6D0F263}" presName="dummyConnPt" presStyleCnt="0"/>
      <dgm:spPr/>
    </dgm:pt>
    <dgm:pt modelId="{68FE6E3C-6384-4061-B1C3-FEF6D0D77309}" type="pres">
      <dgm:prSet presAssocID="{6BBE32D7-9E4B-4C24-A4D0-A88CC6D0F263}" presName="node" presStyleLbl="node1" presStyleIdx="2" presStyleCnt="9">
        <dgm:presLayoutVars>
          <dgm:bulletEnabled val="1"/>
        </dgm:presLayoutVars>
      </dgm:prSet>
      <dgm:spPr/>
    </dgm:pt>
    <dgm:pt modelId="{4D64472C-B7BF-4643-83FA-B42989794D2F}" type="pres">
      <dgm:prSet presAssocID="{93C8E3C1-7757-4718-A121-12E68B303816}" presName="sibTrans" presStyleLbl="bgSibTrans2D1" presStyleIdx="2" presStyleCnt="8"/>
      <dgm:spPr/>
    </dgm:pt>
    <dgm:pt modelId="{BF332222-BCCA-4DC7-88AB-1243A6F62110}" type="pres">
      <dgm:prSet presAssocID="{C9D17F6A-171E-4117-A6AD-112A00AAA132}" presName="compNode" presStyleCnt="0"/>
      <dgm:spPr/>
    </dgm:pt>
    <dgm:pt modelId="{D72A24A8-D049-4C1A-8D0F-54E3A00708F9}" type="pres">
      <dgm:prSet presAssocID="{C9D17F6A-171E-4117-A6AD-112A00AAA132}" presName="dummyConnPt" presStyleCnt="0"/>
      <dgm:spPr/>
    </dgm:pt>
    <dgm:pt modelId="{2BFDC9BD-F36F-4C95-9CDE-10BF3A36DE62}" type="pres">
      <dgm:prSet presAssocID="{C9D17F6A-171E-4117-A6AD-112A00AAA132}" presName="node" presStyleLbl="node1" presStyleIdx="3" presStyleCnt="9">
        <dgm:presLayoutVars>
          <dgm:bulletEnabled val="1"/>
        </dgm:presLayoutVars>
      </dgm:prSet>
      <dgm:spPr/>
    </dgm:pt>
    <dgm:pt modelId="{E0286F35-F1BF-421D-87E7-E79179EDAFAE}" type="pres">
      <dgm:prSet presAssocID="{C6FF3754-B536-4128-82A4-43F7C282B65E}" presName="sibTrans" presStyleLbl="bgSibTrans2D1" presStyleIdx="3" presStyleCnt="8"/>
      <dgm:spPr/>
    </dgm:pt>
    <dgm:pt modelId="{F287A2E7-66BB-41E1-A1E9-EBEC5E650F1C}" type="pres">
      <dgm:prSet presAssocID="{2550CD09-4C42-4E8D-BA4F-E9AD5F0EF566}" presName="compNode" presStyleCnt="0"/>
      <dgm:spPr/>
    </dgm:pt>
    <dgm:pt modelId="{8BE852F4-9A2E-4EBA-ACDD-7EB129FE285C}" type="pres">
      <dgm:prSet presAssocID="{2550CD09-4C42-4E8D-BA4F-E9AD5F0EF566}" presName="dummyConnPt" presStyleCnt="0"/>
      <dgm:spPr/>
    </dgm:pt>
    <dgm:pt modelId="{7575BCCB-83BD-45A2-96FB-89312CCBC3D1}" type="pres">
      <dgm:prSet presAssocID="{2550CD09-4C42-4E8D-BA4F-E9AD5F0EF566}" presName="node" presStyleLbl="node1" presStyleIdx="4" presStyleCnt="9">
        <dgm:presLayoutVars>
          <dgm:bulletEnabled val="1"/>
        </dgm:presLayoutVars>
      </dgm:prSet>
      <dgm:spPr/>
    </dgm:pt>
    <dgm:pt modelId="{A3E6C967-D2BF-473C-A78E-101B7E354881}" type="pres">
      <dgm:prSet presAssocID="{07AC5BDB-D65A-45BD-A122-E0220C2C424C}" presName="sibTrans" presStyleLbl="bgSibTrans2D1" presStyleIdx="4" presStyleCnt="8"/>
      <dgm:spPr/>
    </dgm:pt>
    <dgm:pt modelId="{32BC3550-B0CE-4EDA-96AC-B9FAD73FFFBB}" type="pres">
      <dgm:prSet presAssocID="{703D6A15-062B-4E7F-B404-003B0E7FA6D6}" presName="compNode" presStyleCnt="0"/>
      <dgm:spPr/>
    </dgm:pt>
    <dgm:pt modelId="{1672F641-0E23-49E8-B55F-85A3F7427680}" type="pres">
      <dgm:prSet presAssocID="{703D6A15-062B-4E7F-B404-003B0E7FA6D6}" presName="dummyConnPt" presStyleCnt="0"/>
      <dgm:spPr/>
    </dgm:pt>
    <dgm:pt modelId="{9399737B-DD27-4328-868F-159F1B26F44F}" type="pres">
      <dgm:prSet presAssocID="{703D6A15-062B-4E7F-B404-003B0E7FA6D6}" presName="node" presStyleLbl="node1" presStyleIdx="5" presStyleCnt="9">
        <dgm:presLayoutVars>
          <dgm:bulletEnabled val="1"/>
        </dgm:presLayoutVars>
      </dgm:prSet>
      <dgm:spPr/>
    </dgm:pt>
    <dgm:pt modelId="{E351044D-12BD-42C8-8359-06499A055A2C}" type="pres">
      <dgm:prSet presAssocID="{56A0608C-E951-4F39-A37B-28E42722F6D4}" presName="sibTrans" presStyleLbl="bgSibTrans2D1" presStyleIdx="5" presStyleCnt="8"/>
      <dgm:spPr/>
    </dgm:pt>
    <dgm:pt modelId="{01295F22-9D34-4777-BA6F-603B31BF6F15}" type="pres">
      <dgm:prSet presAssocID="{CE74571C-5EFE-41A5-94B3-8C4E8AEAA98F}" presName="compNode" presStyleCnt="0"/>
      <dgm:spPr/>
    </dgm:pt>
    <dgm:pt modelId="{F9797138-2BEA-4BFA-A874-24563DF91C1E}" type="pres">
      <dgm:prSet presAssocID="{CE74571C-5EFE-41A5-94B3-8C4E8AEAA98F}" presName="dummyConnPt" presStyleCnt="0"/>
      <dgm:spPr/>
    </dgm:pt>
    <dgm:pt modelId="{F13CF7FD-C650-4680-8A46-C277634DE959}" type="pres">
      <dgm:prSet presAssocID="{CE74571C-5EFE-41A5-94B3-8C4E8AEAA98F}" presName="node" presStyleLbl="node1" presStyleIdx="6" presStyleCnt="9">
        <dgm:presLayoutVars>
          <dgm:bulletEnabled val="1"/>
        </dgm:presLayoutVars>
      </dgm:prSet>
      <dgm:spPr/>
    </dgm:pt>
    <dgm:pt modelId="{5E29ECB5-5104-4FCA-910E-82F804629594}" type="pres">
      <dgm:prSet presAssocID="{1DBF48C8-A112-472D-AB3A-4D9022A7240F}" presName="sibTrans" presStyleLbl="bgSibTrans2D1" presStyleIdx="6" presStyleCnt="8"/>
      <dgm:spPr/>
    </dgm:pt>
    <dgm:pt modelId="{0DFFFE40-0881-4A05-9CC3-1D48CCE45F8E}" type="pres">
      <dgm:prSet presAssocID="{0FF4D99E-5EE1-42AA-86C5-A999C9F05EAA}" presName="compNode" presStyleCnt="0"/>
      <dgm:spPr/>
    </dgm:pt>
    <dgm:pt modelId="{CABF98E6-81F5-440B-9192-FD569A93609B}" type="pres">
      <dgm:prSet presAssocID="{0FF4D99E-5EE1-42AA-86C5-A999C9F05EAA}" presName="dummyConnPt" presStyleCnt="0"/>
      <dgm:spPr/>
    </dgm:pt>
    <dgm:pt modelId="{0D1B94CA-0756-43F4-BE64-80A4EF07A0FF}" type="pres">
      <dgm:prSet presAssocID="{0FF4D99E-5EE1-42AA-86C5-A999C9F05EAA}" presName="node" presStyleLbl="node1" presStyleIdx="7" presStyleCnt="9" custLinFactNeighborX="0" custLinFactNeighborY="-2908">
        <dgm:presLayoutVars>
          <dgm:bulletEnabled val="1"/>
        </dgm:presLayoutVars>
      </dgm:prSet>
      <dgm:spPr/>
    </dgm:pt>
    <dgm:pt modelId="{43204E60-FFB5-4C03-9B56-44A3DA483800}" type="pres">
      <dgm:prSet presAssocID="{FF18692C-29AD-4E8F-A80B-98DFAF74AD32}" presName="sibTrans" presStyleLbl="bgSibTrans2D1" presStyleIdx="7" presStyleCnt="8"/>
      <dgm:spPr/>
    </dgm:pt>
    <dgm:pt modelId="{B838A79D-5564-435C-8235-771D02F8CCD9}" type="pres">
      <dgm:prSet presAssocID="{15A69D69-27D5-425E-AF38-5B60FEE5997C}" presName="compNode" presStyleCnt="0"/>
      <dgm:spPr/>
    </dgm:pt>
    <dgm:pt modelId="{BD55C959-DA48-4706-A57C-9B20FF399778}" type="pres">
      <dgm:prSet presAssocID="{15A69D69-27D5-425E-AF38-5B60FEE5997C}" presName="dummyConnPt" presStyleCnt="0"/>
      <dgm:spPr/>
    </dgm:pt>
    <dgm:pt modelId="{E21B12B9-FFE3-4EB2-9D61-99C7F4192B03}" type="pres">
      <dgm:prSet presAssocID="{15A69D69-27D5-425E-AF38-5B60FEE5997C}" presName="node" presStyleLbl="node1" presStyleIdx="8" presStyleCnt="9">
        <dgm:presLayoutVars>
          <dgm:bulletEnabled val="1"/>
        </dgm:presLayoutVars>
      </dgm:prSet>
      <dgm:spPr/>
    </dgm:pt>
  </dgm:ptLst>
  <dgm:cxnLst>
    <dgm:cxn modelId="{6596B701-3B6F-4893-9766-79EC9C1DDA0E}" srcId="{FF4A9372-B08D-41FA-A86C-62D9BC391E51}" destId="{C9D17F6A-171E-4117-A6AD-112A00AAA132}" srcOrd="3" destOrd="0" parTransId="{9E7A4204-7C45-4A5A-91ED-047DB3E574B7}" sibTransId="{C6FF3754-B536-4128-82A4-43F7C282B65E}"/>
    <dgm:cxn modelId="{EE353F04-87EA-4733-9E7C-24896EEBDB09}" type="presOf" srcId="{D5C29EE8-FEA3-44CA-A578-4D43442A41A6}" destId="{B2D3B13B-533B-41AF-BCB3-9A8FFF1E6525}" srcOrd="0" destOrd="0" presId="urn:microsoft.com/office/officeart/2005/8/layout/bProcess4"/>
    <dgm:cxn modelId="{44DD640F-1240-4A3D-98A0-86583AE9AAAA}" type="presOf" srcId="{0FF4D99E-5EE1-42AA-86C5-A999C9F05EAA}" destId="{0D1B94CA-0756-43F4-BE64-80A4EF07A0FF}" srcOrd="0" destOrd="0" presId="urn:microsoft.com/office/officeart/2005/8/layout/bProcess4"/>
    <dgm:cxn modelId="{92233E11-923B-4D16-84A5-E4CB61713EAF}" type="presOf" srcId="{15A69D69-27D5-425E-AF38-5B60FEE5997C}" destId="{E21B12B9-FFE3-4EB2-9D61-99C7F4192B03}" srcOrd="0" destOrd="0" presId="urn:microsoft.com/office/officeart/2005/8/layout/bProcess4"/>
    <dgm:cxn modelId="{E61F301C-F694-496F-922E-BE68F7CE335C}" srcId="{FF4A9372-B08D-41FA-A86C-62D9BC391E51}" destId="{703D6A15-062B-4E7F-B404-003B0E7FA6D6}" srcOrd="5" destOrd="0" parTransId="{546A78FE-12FC-4E49-943A-DB10477E793A}" sibTransId="{56A0608C-E951-4F39-A37B-28E42722F6D4}"/>
    <dgm:cxn modelId="{C235CC25-86C1-479F-B08C-092B65FFB9A2}" type="presOf" srcId="{C9D17F6A-171E-4117-A6AD-112A00AAA132}" destId="{2BFDC9BD-F36F-4C95-9CDE-10BF3A36DE62}" srcOrd="0" destOrd="0" presId="urn:microsoft.com/office/officeart/2005/8/layout/bProcess4"/>
    <dgm:cxn modelId="{FEE9742A-7497-4C6F-9E44-3455086D5D60}" type="presOf" srcId="{CE74571C-5EFE-41A5-94B3-8C4E8AEAA98F}" destId="{F13CF7FD-C650-4680-8A46-C277634DE959}" srcOrd="0" destOrd="0" presId="urn:microsoft.com/office/officeart/2005/8/layout/bProcess4"/>
    <dgm:cxn modelId="{BF3C9331-2ADC-43F8-AD6E-A324C28A8CE9}" type="presOf" srcId="{56A0608C-E951-4F39-A37B-28E42722F6D4}" destId="{E351044D-12BD-42C8-8359-06499A055A2C}" srcOrd="0" destOrd="0" presId="urn:microsoft.com/office/officeart/2005/8/layout/bProcess4"/>
    <dgm:cxn modelId="{8D6ADD3E-C7A5-49A1-B0B1-FDA248404E0B}" srcId="{FF4A9372-B08D-41FA-A86C-62D9BC391E51}" destId="{2550CD09-4C42-4E8D-BA4F-E9AD5F0EF566}" srcOrd="4" destOrd="0" parTransId="{66F0DA93-1E42-4C0B-973F-FA06C0687E6C}" sibTransId="{07AC5BDB-D65A-45BD-A122-E0220C2C424C}"/>
    <dgm:cxn modelId="{D479423F-12E5-439B-9A39-5AC7AB92631E}" type="presOf" srcId="{ACBB58C4-691C-453B-B613-45BE32376BA7}" destId="{84ED4C55-81A6-473D-988A-A6ECF291EEC4}" srcOrd="0" destOrd="0" presId="urn:microsoft.com/office/officeart/2005/8/layout/bProcess4"/>
    <dgm:cxn modelId="{D80A0D64-0406-4B69-AB24-80A825416832}" type="presOf" srcId="{D601931A-19E4-4C18-9811-95988D5149A8}" destId="{9114ADE1-5F0B-445A-9547-8E9CC486EA18}" srcOrd="0" destOrd="0" presId="urn:microsoft.com/office/officeart/2005/8/layout/bProcess4"/>
    <dgm:cxn modelId="{7B608449-14F6-45C4-AB67-3D7ACDFB3B74}" srcId="{FF4A9372-B08D-41FA-A86C-62D9BC391E51}" destId="{6BBE32D7-9E4B-4C24-A4D0-A88CC6D0F263}" srcOrd="2" destOrd="0" parTransId="{1641A9EB-368F-4232-AC57-BA4B2092F336}" sibTransId="{93C8E3C1-7757-4718-A121-12E68B303816}"/>
    <dgm:cxn modelId="{EDE4D349-2C31-42B0-BEBA-C42B621B91BF}" type="presOf" srcId="{703D6A15-062B-4E7F-B404-003B0E7FA6D6}" destId="{9399737B-DD27-4328-868F-159F1B26F44F}" srcOrd="0" destOrd="0" presId="urn:microsoft.com/office/officeart/2005/8/layout/bProcess4"/>
    <dgm:cxn modelId="{99DE9B50-0C3F-4C6A-BA1A-3DC972C4231E}" type="presOf" srcId="{07AC5BDB-D65A-45BD-A122-E0220C2C424C}" destId="{A3E6C967-D2BF-473C-A78E-101B7E354881}" srcOrd="0" destOrd="0" presId="urn:microsoft.com/office/officeart/2005/8/layout/bProcess4"/>
    <dgm:cxn modelId="{A679B174-4015-4711-96F8-3FCC807A3175}" type="presOf" srcId="{1DBF48C8-A112-472D-AB3A-4D9022A7240F}" destId="{5E29ECB5-5104-4FCA-910E-82F804629594}" srcOrd="0" destOrd="0" presId="urn:microsoft.com/office/officeart/2005/8/layout/bProcess4"/>
    <dgm:cxn modelId="{6D29D555-82A2-4056-A450-840E9B32E5AA}" type="presOf" srcId="{8B691D0B-739D-4F4C-8775-8F33EEB02450}" destId="{36DCC8FC-58E8-47D7-A5A6-64D83BB53CF9}" srcOrd="0" destOrd="0" presId="urn:microsoft.com/office/officeart/2005/8/layout/bProcess4"/>
    <dgm:cxn modelId="{4F7D7F83-D294-45BE-A692-577F56A70E5E}" type="presOf" srcId="{93C8E3C1-7757-4718-A121-12E68B303816}" destId="{4D64472C-B7BF-4643-83FA-B42989794D2F}" srcOrd="0" destOrd="0" presId="urn:microsoft.com/office/officeart/2005/8/layout/bProcess4"/>
    <dgm:cxn modelId="{CBB15784-2306-4B08-B220-1DE4BC595BCF}" type="presOf" srcId="{FF4A9372-B08D-41FA-A86C-62D9BC391E51}" destId="{044C2BE4-DDC2-46EC-9016-3D4C0D4C48C3}" srcOrd="0" destOrd="0" presId="urn:microsoft.com/office/officeart/2005/8/layout/bProcess4"/>
    <dgm:cxn modelId="{A55F158C-88C9-4D7E-988D-8382E9E482D6}" type="presOf" srcId="{6BBE32D7-9E4B-4C24-A4D0-A88CC6D0F263}" destId="{68FE6E3C-6384-4061-B1C3-FEF6D0D77309}" srcOrd="0" destOrd="0" presId="urn:microsoft.com/office/officeart/2005/8/layout/bProcess4"/>
    <dgm:cxn modelId="{41163992-578B-496E-A4F6-D7B3E6E705BD}" srcId="{FF4A9372-B08D-41FA-A86C-62D9BC391E51}" destId="{ACBB58C4-691C-453B-B613-45BE32376BA7}" srcOrd="0" destOrd="0" parTransId="{E7CE0A80-92CC-471B-8AE4-24D7ECB4473C}" sibTransId="{D5C29EE8-FEA3-44CA-A578-4D43442A41A6}"/>
    <dgm:cxn modelId="{73E324BB-98CA-46B3-8FB2-51FBB7B9C6F3}" srcId="{FF4A9372-B08D-41FA-A86C-62D9BC391E51}" destId="{15A69D69-27D5-425E-AF38-5B60FEE5997C}" srcOrd="8" destOrd="0" parTransId="{49E5900F-D6F7-4826-912C-86F97F031208}" sibTransId="{C6F90BDE-8197-43DB-BA34-146A90E599CC}"/>
    <dgm:cxn modelId="{7C402FBF-2A3C-4EAD-A4A7-E265A1D8C283}" type="presOf" srcId="{2550CD09-4C42-4E8D-BA4F-E9AD5F0EF566}" destId="{7575BCCB-83BD-45A2-96FB-89312CCBC3D1}" srcOrd="0" destOrd="0" presId="urn:microsoft.com/office/officeart/2005/8/layout/bProcess4"/>
    <dgm:cxn modelId="{23CED1C5-248A-4F13-8B14-5E34FDDF7CA7}" type="presOf" srcId="{FF18692C-29AD-4E8F-A80B-98DFAF74AD32}" destId="{43204E60-FFB5-4C03-9B56-44A3DA483800}" srcOrd="0" destOrd="0" presId="urn:microsoft.com/office/officeart/2005/8/layout/bProcess4"/>
    <dgm:cxn modelId="{933883D3-CF54-4104-947F-75D7B7E17CF4}" type="presOf" srcId="{C6FF3754-B536-4128-82A4-43F7C282B65E}" destId="{E0286F35-F1BF-421D-87E7-E79179EDAFAE}" srcOrd="0" destOrd="0" presId="urn:microsoft.com/office/officeart/2005/8/layout/bProcess4"/>
    <dgm:cxn modelId="{C207EDED-494F-45EF-A48E-7BA8896EB674}" srcId="{FF4A9372-B08D-41FA-A86C-62D9BC391E51}" destId="{CE74571C-5EFE-41A5-94B3-8C4E8AEAA98F}" srcOrd="6" destOrd="0" parTransId="{E8DDFFAB-0144-4514-9466-CE7039005265}" sibTransId="{1DBF48C8-A112-472D-AB3A-4D9022A7240F}"/>
    <dgm:cxn modelId="{344A69F3-A22E-4372-801A-B7ECC24DDCE9}" srcId="{FF4A9372-B08D-41FA-A86C-62D9BC391E51}" destId="{0FF4D99E-5EE1-42AA-86C5-A999C9F05EAA}" srcOrd="7" destOrd="0" parTransId="{29BDCD1B-34FD-4FCE-A9ED-BA1FCEFEED79}" sibTransId="{FF18692C-29AD-4E8F-A80B-98DFAF74AD32}"/>
    <dgm:cxn modelId="{FF819BFB-CF6D-45F1-921D-EB192567BF54}" srcId="{FF4A9372-B08D-41FA-A86C-62D9BC391E51}" destId="{8B691D0B-739D-4F4C-8775-8F33EEB02450}" srcOrd="1" destOrd="0" parTransId="{D84E7FA4-5625-4FFC-ACC9-4DA43DBAA50F}" sibTransId="{D601931A-19E4-4C18-9811-95988D5149A8}"/>
    <dgm:cxn modelId="{469E47E6-B060-433A-AD30-B540AD0049B4}" type="presParOf" srcId="{044C2BE4-DDC2-46EC-9016-3D4C0D4C48C3}" destId="{9B8C1892-7564-40AA-97B0-D973EEE84E53}" srcOrd="0" destOrd="0" presId="urn:microsoft.com/office/officeart/2005/8/layout/bProcess4"/>
    <dgm:cxn modelId="{8CFFDA41-67B0-44FF-93A3-7D55609CADA8}" type="presParOf" srcId="{9B8C1892-7564-40AA-97B0-D973EEE84E53}" destId="{604BD661-C0D7-4DCE-8B84-078AE6EC8D1E}" srcOrd="0" destOrd="0" presId="urn:microsoft.com/office/officeart/2005/8/layout/bProcess4"/>
    <dgm:cxn modelId="{16D24907-84E1-4A55-84E2-DB3030CE6E5C}" type="presParOf" srcId="{9B8C1892-7564-40AA-97B0-D973EEE84E53}" destId="{84ED4C55-81A6-473D-988A-A6ECF291EEC4}" srcOrd="1" destOrd="0" presId="urn:microsoft.com/office/officeart/2005/8/layout/bProcess4"/>
    <dgm:cxn modelId="{DA02E965-481A-463C-ACCD-D1B5A6C3FB83}" type="presParOf" srcId="{044C2BE4-DDC2-46EC-9016-3D4C0D4C48C3}" destId="{B2D3B13B-533B-41AF-BCB3-9A8FFF1E6525}" srcOrd="1" destOrd="0" presId="urn:microsoft.com/office/officeart/2005/8/layout/bProcess4"/>
    <dgm:cxn modelId="{BCB2F8E5-4809-4460-BBB5-608C122B75B2}" type="presParOf" srcId="{044C2BE4-DDC2-46EC-9016-3D4C0D4C48C3}" destId="{C3B4127D-B3AB-403A-AD6F-370BE37967C4}" srcOrd="2" destOrd="0" presId="urn:microsoft.com/office/officeart/2005/8/layout/bProcess4"/>
    <dgm:cxn modelId="{2322EEF5-41B2-4D40-9318-15F807F503BC}" type="presParOf" srcId="{C3B4127D-B3AB-403A-AD6F-370BE37967C4}" destId="{73C375F4-63DA-4C9D-B4B8-491B0CF38A92}" srcOrd="0" destOrd="0" presId="urn:microsoft.com/office/officeart/2005/8/layout/bProcess4"/>
    <dgm:cxn modelId="{322E3BE5-894E-483A-B797-EA023CFE7439}" type="presParOf" srcId="{C3B4127D-B3AB-403A-AD6F-370BE37967C4}" destId="{36DCC8FC-58E8-47D7-A5A6-64D83BB53CF9}" srcOrd="1" destOrd="0" presId="urn:microsoft.com/office/officeart/2005/8/layout/bProcess4"/>
    <dgm:cxn modelId="{E7F30700-B1DF-4365-9703-94B24546D91B}" type="presParOf" srcId="{044C2BE4-DDC2-46EC-9016-3D4C0D4C48C3}" destId="{9114ADE1-5F0B-445A-9547-8E9CC486EA18}" srcOrd="3" destOrd="0" presId="urn:microsoft.com/office/officeart/2005/8/layout/bProcess4"/>
    <dgm:cxn modelId="{FA59E854-7DBE-4B38-AC79-61DD5D3987CA}" type="presParOf" srcId="{044C2BE4-DDC2-46EC-9016-3D4C0D4C48C3}" destId="{8C2FCE27-1AA1-45E9-AF2B-CF8540EE2A38}" srcOrd="4" destOrd="0" presId="urn:microsoft.com/office/officeart/2005/8/layout/bProcess4"/>
    <dgm:cxn modelId="{BECB6BF0-C946-429B-B1C9-730F8F641E2D}" type="presParOf" srcId="{8C2FCE27-1AA1-45E9-AF2B-CF8540EE2A38}" destId="{E47DAFCE-0E9A-4E4C-A8A0-6A7F96F99F21}" srcOrd="0" destOrd="0" presId="urn:microsoft.com/office/officeart/2005/8/layout/bProcess4"/>
    <dgm:cxn modelId="{848C4189-6BCE-4544-82BC-923AC4162A28}" type="presParOf" srcId="{8C2FCE27-1AA1-45E9-AF2B-CF8540EE2A38}" destId="{68FE6E3C-6384-4061-B1C3-FEF6D0D77309}" srcOrd="1" destOrd="0" presId="urn:microsoft.com/office/officeart/2005/8/layout/bProcess4"/>
    <dgm:cxn modelId="{9F13C216-B925-45A2-A176-DC1D6CEE796B}" type="presParOf" srcId="{044C2BE4-DDC2-46EC-9016-3D4C0D4C48C3}" destId="{4D64472C-B7BF-4643-83FA-B42989794D2F}" srcOrd="5" destOrd="0" presId="urn:microsoft.com/office/officeart/2005/8/layout/bProcess4"/>
    <dgm:cxn modelId="{935E0744-AAE9-4151-848C-4BB742906C2D}" type="presParOf" srcId="{044C2BE4-DDC2-46EC-9016-3D4C0D4C48C3}" destId="{BF332222-BCCA-4DC7-88AB-1243A6F62110}" srcOrd="6" destOrd="0" presId="urn:microsoft.com/office/officeart/2005/8/layout/bProcess4"/>
    <dgm:cxn modelId="{0B7CF073-585B-42CF-B162-9BC099D7D6D3}" type="presParOf" srcId="{BF332222-BCCA-4DC7-88AB-1243A6F62110}" destId="{D72A24A8-D049-4C1A-8D0F-54E3A00708F9}" srcOrd="0" destOrd="0" presId="urn:microsoft.com/office/officeart/2005/8/layout/bProcess4"/>
    <dgm:cxn modelId="{8E17835D-3811-4A6A-B6CA-EC492CF8FBAD}" type="presParOf" srcId="{BF332222-BCCA-4DC7-88AB-1243A6F62110}" destId="{2BFDC9BD-F36F-4C95-9CDE-10BF3A36DE62}" srcOrd="1" destOrd="0" presId="urn:microsoft.com/office/officeart/2005/8/layout/bProcess4"/>
    <dgm:cxn modelId="{17F110D0-EA0D-42A7-9FF2-B06172FA2145}" type="presParOf" srcId="{044C2BE4-DDC2-46EC-9016-3D4C0D4C48C3}" destId="{E0286F35-F1BF-421D-87E7-E79179EDAFAE}" srcOrd="7" destOrd="0" presId="urn:microsoft.com/office/officeart/2005/8/layout/bProcess4"/>
    <dgm:cxn modelId="{091A8E24-E5AD-44BA-92E5-5B8D4D808C2C}" type="presParOf" srcId="{044C2BE4-DDC2-46EC-9016-3D4C0D4C48C3}" destId="{F287A2E7-66BB-41E1-A1E9-EBEC5E650F1C}" srcOrd="8" destOrd="0" presId="urn:microsoft.com/office/officeart/2005/8/layout/bProcess4"/>
    <dgm:cxn modelId="{E434B59B-02F5-458B-B574-7B8561A471C9}" type="presParOf" srcId="{F287A2E7-66BB-41E1-A1E9-EBEC5E650F1C}" destId="{8BE852F4-9A2E-4EBA-ACDD-7EB129FE285C}" srcOrd="0" destOrd="0" presId="urn:microsoft.com/office/officeart/2005/8/layout/bProcess4"/>
    <dgm:cxn modelId="{27090864-5B36-4BB0-ABEB-1731A2562709}" type="presParOf" srcId="{F287A2E7-66BB-41E1-A1E9-EBEC5E650F1C}" destId="{7575BCCB-83BD-45A2-96FB-89312CCBC3D1}" srcOrd="1" destOrd="0" presId="urn:microsoft.com/office/officeart/2005/8/layout/bProcess4"/>
    <dgm:cxn modelId="{FF2D9386-1741-4C3C-8DFF-2092E82A92B6}" type="presParOf" srcId="{044C2BE4-DDC2-46EC-9016-3D4C0D4C48C3}" destId="{A3E6C967-D2BF-473C-A78E-101B7E354881}" srcOrd="9" destOrd="0" presId="urn:microsoft.com/office/officeart/2005/8/layout/bProcess4"/>
    <dgm:cxn modelId="{6CD7F59C-7412-45C8-8079-2AB8BFCD2396}" type="presParOf" srcId="{044C2BE4-DDC2-46EC-9016-3D4C0D4C48C3}" destId="{32BC3550-B0CE-4EDA-96AC-B9FAD73FFFBB}" srcOrd="10" destOrd="0" presId="urn:microsoft.com/office/officeart/2005/8/layout/bProcess4"/>
    <dgm:cxn modelId="{56CABDBB-BA94-4D4C-9F5C-B4BD566254F2}" type="presParOf" srcId="{32BC3550-B0CE-4EDA-96AC-B9FAD73FFFBB}" destId="{1672F641-0E23-49E8-B55F-85A3F7427680}" srcOrd="0" destOrd="0" presId="urn:microsoft.com/office/officeart/2005/8/layout/bProcess4"/>
    <dgm:cxn modelId="{5EC8C9A7-F7B0-4ED2-B4DE-AA5DE31D2B45}" type="presParOf" srcId="{32BC3550-B0CE-4EDA-96AC-B9FAD73FFFBB}" destId="{9399737B-DD27-4328-868F-159F1B26F44F}" srcOrd="1" destOrd="0" presId="urn:microsoft.com/office/officeart/2005/8/layout/bProcess4"/>
    <dgm:cxn modelId="{6CD91879-5B62-4C4D-AB65-8ADEAA4CF85F}" type="presParOf" srcId="{044C2BE4-DDC2-46EC-9016-3D4C0D4C48C3}" destId="{E351044D-12BD-42C8-8359-06499A055A2C}" srcOrd="11" destOrd="0" presId="urn:microsoft.com/office/officeart/2005/8/layout/bProcess4"/>
    <dgm:cxn modelId="{722D8673-E5C4-41FD-A87B-E80426318A64}" type="presParOf" srcId="{044C2BE4-DDC2-46EC-9016-3D4C0D4C48C3}" destId="{01295F22-9D34-4777-BA6F-603B31BF6F15}" srcOrd="12" destOrd="0" presId="urn:microsoft.com/office/officeart/2005/8/layout/bProcess4"/>
    <dgm:cxn modelId="{E24F5FCB-06E1-4DF9-AAB7-A30C747DFB37}" type="presParOf" srcId="{01295F22-9D34-4777-BA6F-603B31BF6F15}" destId="{F9797138-2BEA-4BFA-A874-24563DF91C1E}" srcOrd="0" destOrd="0" presId="urn:microsoft.com/office/officeart/2005/8/layout/bProcess4"/>
    <dgm:cxn modelId="{83ECDB53-DC39-4D1F-AD87-EC590A2C9E67}" type="presParOf" srcId="{01295F22-9D34-4777-BA6F-603B31BF6F15}" destId="{F13CF7FD-C650-4680-8A46-C277634DE959}" srcOrd="1" destOrd="0" presId="urn:microsoft.com/office/officeart/2005/8/layout/bProcess4"/>
    <dgm:cxn modelId="{60567D6E-B6F0-4DC8-8EA3-ED538CAD2262}" type="presParOf" srcId="{044C2BE4-DDC2-46EC-9016-3D4C0D4C48C3}" destId="{5E29ECB5-5104-4FCA-910E-82F804629594}" srcOrd="13" destOrd="0" presId="urn:microsoft.com/office/officeart/2005/8/layout/bProcess4"/>
    <dgm:cxn modelId="{32BC9FE2-32CD-4FF5-91C0-9D07E0C908F4}" type="presParOf" srcId="{044C2BE4-DDC2-46EC-9016-3D4C0D4C48C3}" destId="{0DFFFE40-0881-4A05-9CC3-1D48CCE45F8E}" srcOrd="14" destOrd="0" presId="urn:microsoft.com/office/officeart/2005/8/layout/bProcess4"/>
    <dgm:cxn modelId="{44DF4E73-8F45-44AA-BBD7-44BF0FE53F23}" type="presParOf" srcId="{0DFFFE40-0881-4A05-9CC3-1D48CCE45F8E}" destId="{CABF98E6-81F5-440B-9192-FD569A93609B}" srcOrd="0" destOrd="0" presId="urn:microsoft.com/office/officeart/2005/8/layout/bProcess4"/>
    <dgm:cxn modelId="{291EC43F-6B3E-43F0-BCFD-E8A8E9C8E88F}" type="presParOf" srcId="{0DFFFE40-0881-4A05-9CC3-1D48CCE45F8E}" destId="{0D1B94CA-0756-43F4-BE64-80A4EF07A0FF}" srcOrd="1" destOrd="0" presId="urn:microsoft.com/office/officeart/2005/8/layout/bProcess4"/>
    <dgm:cxn modelId="{CD1A4C8B-26AF-4CFF-A6D7-EDF6C155034B}" type="presParOf" srcId="{044C2BE4-DDC2-46EC-9016-3D4C0D4C48C3}" destId="{43204E60-FFB5-4C03-9B56-44A3DA483800}" srcOrd="15" destOrd="0" presId="urn:microsoft.com/office/officeart/2005/8/layout/bProcess4"/>
    <dgm:cxn modelId="{C349460F-9EE7-4C37-BAEC-AFC706748D7B}" type="presParOf" srcId="{044C2BE4-DDC2-46EC-9016-3D4C0D4C48C3}" destId="{B838A79D-5564-435C-8235-771D02F8CCD9}" srcOrd="16" destOrd="0" presId="urn:microsoft.com/office/officeart/2005/8/layout/bProcess4"/>
    <dgm:cxn modelId="{22AD6423-D717-49BB-9E0E-F3549B6578D7}" type="presParOf" srcId="{B838A79D-5564-435C-8235-771D02F8CCD9}" destId="{BD55C959-DA48-4706-A57C-9B20FF399778}" srcOrd="0" destOrd="0" presId="urn:microsoft.com/office/officeart/2005/8/layout/bProcess4"/>
    <dgm:cxn modelId="{0707DD7C-5758-469F-87EC-C25399BD4913}" type="presParOf" srcId="{B838A79D-5564-435C-8235-771D02F8CCD9}" destId="{E21B12B9-FFE3-4EB2-9D61-99C7F4192B03}"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FC8BC6-6F58-4FDC-9FD4-EF90A5CB0874}" type="doc">
      <dgm:prSet loTypeId="urn:microsoft.com/office/officeart/2005/8/layout/vList2" loCatId="list" qsTypeId="urn:microsoft.com/office/officeart/2005/8/quickstyle/simple1" qsCatId="simple" csTypeId="urn:microsoft.com/office/officeart/2005/8/colors/accent3_3" csCatId="accent3" phldr="1"/>
      <dgm:spPr/>
      <dgm:t>
        <a:bodyPr/>
        <a:lstStyle/>
        <a:p>
          <a:endParaRPr lang="en-US"/>
        </a:p>
      </dgm:t>
    </dgm:pt>
    <dgm:pt modelId="{E645E5B8-2FD1-489F-8DC8-3BC31E782C26}">
      <dgm:prSet custT="1"/>
      <dgm:spPr/>
      <dgm:t>
        <a:bodyPr/>
        <a:lstStyle/>
        <a:p>
          <a:r>
            <a:rPr lang="en-US" sz="1800" b="1" dirty="0"/>
            <a:t>More companies moving to ‘JIT’ feedback – “Coaching organizations” “The Always On” Manager – continuous real time feedback gaining </a:t>
          </a:r>
          <a:r>
            <a:rPr lang="en-US" sz="1800" b="1" dirty="0" err="1"/>
            <a:t>groun</a:t>
          </a:r>
          <a:endParaRPr lang="en-US" sz="1800" b="1" dirty="0"/>
        </a:p>
      </dgm:t>
    </dgm:pt>
    <dgm:pt modelId="{1CAF649D-D984-4A3E-8380-65A71E6AFF1F}" type="parTrans" cxnId="{ABC63313-2C3B-4D0A-B029-B4CE11A8FA3C}">
      <dgm:prSet/>
      <dgm:spPr/>
      <dgm:t>
        <a:bodyPr/>
        <a:lstStyle/>
        <a:p>
          <a:endParaRPr lang="en-US"/>
        </a:p>
      </dgm:t>
    </dgm:pt>
    <dgm:pt modelId="{B7046EF2-1DE0-4058-8F6C-B9DC17F44808}" type="sibTrans" cxnId="{ABC63313-2C3B-4D0A-B029-B4CE11A8FA3C}">
      <dgm:prSet/>
      <dgm:spPr/>
      <dgm:t>
        <a:bodyPr/>
        <a:lstStyle/>
        <a:p>
          <a:endParaRPr lang="en-US"/>
        </a:p>
      </dgm:t>
    </dgm:pt>
    <dgm:pt modelId="{8A67066F-5A7A-45A5-8CF9-C6D62AF5FCFA}">
      <dgm:prSet custT="1"/>
      <dgm:spPr/>
      <dgm:t>
        <a:bodyPr/>
        <a:lstStyle/>
        <a:p>
          <a:r>
            <a:rPr lang="en-US" sz="1800" b="1" dirty="0"/>
            <a:t>Movement to more frequent check in’s</a:t>
          </a:r>
        </a:p>
      </dgm:t>
    </dgm:pt>
    <dgm:pt modelId="{401E9D5B-723F-415C-ACF2-C2F4B7FFD8E1}" type="parTrans" cxnId="{4C38335B-2E31-461C-817F-48D0468F3EF5}">
      <dgm:prSet/>
      <dgm:spPr/>
      <dgm:t>
        <a:bodyPr/>
        <a:lstStyle/>
        <a:p>
          <a:endParaRPr lang="en-US"/>
        </a:p>
      </dgm:t>
    </dgm:pt>
    <dgm:pt modelId="{5556DF3E-9B2C-44EC-B600-3C1079533A6B}" type="sibTrans" cxnId="{4C38335B-2E31-461C-817F-48D0468F3EF5}">
      <dgm:prSet/>
      <dgm:spPr/>
      <dgm:t>
        <a:bodyPr/>
        <a:lstStyle/>
        <a:p>
          <a:endParaRPr lang="en-US"/>
        </a:p>
      </dgm:t>
    </dgm:pt>
    <dgm:pt modelId="{360302D5-2585-4D70-9D36-280B945D53DD}">
      <dgm:prSet custT="1"/>
      <dgm:spPr/>
      <dgm:t>
        <a:bodyPr/>
        <a:lstStyle/>
        <a:p>
          <a:r>
            <a:rPr lang="en-US" sz="1800" b="1" dirty="0"/>
            <a:t>Greater importance of 1 on 1’s throughout year</a:t>
          </a:r>
        </a:p>
      </dgm:t>
    </dgm:pt>
    <dgm:pt modelId="{0D03BF26-2758-41A0-BF8C-B0D3FADFCB35}" type="parTrans" cxnId="{D52DE56E-76DC-443A-AF1F-31D395AE850E}">
      <dgm:prSet/>
      <dgm:spPr/>
      <dgm:t>
        <a:bodyPr/>
        <a:lstStyle/>
        <a:p>
          <a:endParaRPr lang="en-US"/>
        </a:p>
      </dgm:t>
    </dgm:pt>
    <dgm:pt modelId="{D0B74619-666A-47FA-841E-F480984D3560}" type="sibTrans" cxnId="{D52DE56E-76DC-443A-AF1F-31D395AE850E}">
      <dgm:prSet/>
      <dgm:spPr/>
      <dgm:t>
        <a:bodyPr/>
        <a:lstStyle/>
        <a:p>
          <a:endParaRPr lang="en-US"/>
        </a:p>
      </dgm:t>
    </dgm:pt>
    <dgm:pt modelId="{7C8003E2-2E1D-4B08-A325-6F5328CFB6DA}">
      <dgm:prSet custT="1"/>
      <dgm:spPr/>
      <dgm:t>
        <a:bodyPr/>
        <a:lstStyle/>
        <a:p>
          <a:r>
            <a:rPr lang="en-US" sz="1800" b="1" dirty="0"/>
            <a:t>Upward Feedback increasing</a:t>
          </a:r>
        </a:p>
      </dgm:t>
    </dgm:pt>
    <dgm:pt modelId="{155D01E7-2438-4B54-B0A4-F24FD733F722}" type="parTrans" cxnId="{FEC6B60F-E3CD-49D6-94DD-1A9E9501ED0B}">
      <dgm:prSet/>
      <dgm:spPr/>
      <dgm:t>
        <a:bodyPr/>
        <a:lstStyle/>
        <a:p>
          <a:endParaRPr lang="en-US"/>
        </a:p>
      </dgm:t>
    </dgm:pt>
    <dgm:pt modelId="{92B907B4-F2B6-4FEC-BCFA-81DF4340C744}" type="sibTrans" cxnId="{FEC6B60F-E3CD-49D6-94DD-1A9E9501ED0B}">
      <dgm:prSet/>
      <dgm:spPr/>
      <dgm:t>
        <a:bodyPr/>
        <a:lstStyle/>
        <a:p>
          <a:endParaRPr lang="en-US"/>
        </a:p>
      </dgm:t>
    </dgm:pt>
    <dgm:pt modelId="{2154452A-3753-410A-98B6-E38EF1E50753}">
      <dgm:prSet custT="1"/>
      <dgm:spPr/>
      <dgm:t>
        <a:bodyPr/>
        <a:lstStyle/>
        <a:p>
          <a:r>
            <a:rPr lang="en-US" sz="1800" b="1" dirty="0"/>
            <a:t>Online Processes &amp; People Analytics</a:t>
          </a:r>
        </a:p>
      </dgm:t>
    </dgm:pt>
    <dgm:pt modelId="{7ED2FC22-7B70-4526-AF13-D08B1452CB5B}" type="parTrans" cxnId="{B48DF421-8AE6-4447-BB4D-891D045C2A84}">
      <dgm:prSet/>
      <dgm:spPr/>
      <dgm:t>
        <a:bodyPr/>
        <a:lstStyle/>
        <a:p>
          <a:endParaRPr lang="en-US"/>
        </a:p>
      </dgm:t>
    </dgm:pt>
    <dgm:pt modelId="{0A57DE2C-2DEA-46A9-895F-2F364FFDE658}" type="sibTrans" cxnId="{B48DF421-8AE6-4447-BB4D-891D045C2A84}">
      <dgm:prSet/>
      <dgm:spPr/>
      <dgm:t>
        <a:bodyPr/>
        <a:lstStyle/>
        <a:p>
          <a:endParaRPr lang="en-US"/>
        </a:p>
      </dgm:t>
    </dgm:pt>
    <dgm:pt modelId="{57022CE8-DF94-4935-AEDE-742C52FA4492}">
      <dgm:prSet custT="1"/>
      <dgm:spPr/>
      <dgm:t>
        <a:bodyPr/>
        <a:lstStyle/>
        <a:p>
          <a:r>
            <a:rPr lang="en-US" sz="1800" b="1" dirty="0"/>
            <a:t>Simplification vs. complexity</a:t>
          </a:r>
        </a:p>
      </dgm:t>
    </dgm:pt>
    <dgm:pt modelId="{E87D4471-96F9-4C67-BFD4-D67649D260D1}" type="parTrans" cxnId="{DC317D4F-F41B-486E-8577-CC09BBBCBAC5}">
      <dgm:prSet/>
      <dgm:spPr/>
      <dgm:t>
        <a:bodyPr/>
        <a:lstStyle/>
        <a:p>
          <a:endParaRPr lang="en-US"/>
        </a:p>
      </dgm:t>
    </dgm:pt>
    <dgm:pt modelId="{D754A0B5-50DC-445C-A6D3-CD3A4A44AB20}" type="sibTrans" cxnId="{DC317D4F-F41B-486E-8577-CC09BBBCBAC5}">
      <dgm:prSet/>
      <dgm:spPr/>
      <dgm:t>
        <a:bodyPr/>
        <a:lstStyle/>
        <a:p>
          <a:endParaRPr lang="en-US"/>
        </a:p>
      </dgm:t>
    </dgm:pt>
    <dgm:pt modelId="{141E8336-DE6C-4190-926F-A17F9F44AAC2}">
      <dgm:prSet custT="1"/>
      <dgm:spPr/>
      <dgm:t>
        <a:bodyPr/>
        <a:lstStyle/>
        <a:p>
          <a:r>
            <a:rPr lang="en-US" sz="1800" b="1" dirty="0"/>
            <a:t>Focus on the ‘Employee Experience’</a:t>
          </a:r>
        </a:p>
      </dgm:t>
    </dgm:pt>
    <dgm:pt modelId="{5808A446-E081-45F3-A82B-498399853E90}" type="parTrans" cxnId="{1A66D6E7-3AFA-4A29-8E3D-4350A49AD39C}">
      <dgm:prSet/>
      <dgm:spPr/>
      <dgm:t>
        <a:bodyPr/>
        <a:lstStyle/>
        <a:p>
          <a:endParaRPr lang="en-US"/>
        </a:p>
      </dgm:t>
    </dgm:pt>
    <dgm:pt modelId="{0B253A9C-924D-4A4C-BA42-5F5BAAE0833E}" type="sibTrans" cxnId="{1A66D6E7-3AFA-4A29-8E3D-4350A49AD39C}">
      <dgm:prSet/>
      <dgm:spPr/>
      <dgm:t>
        <a:bodyPr/>
        <a:lstStyle/>
        <a:p>
          <a:endParaRPr lang="en-US"/>
        </a:p>
      </dgm:t>
    </dgm:pt>
    <dgm:pt modelId="{0C042242-E79B-4EDB-A950-94BE7329F1AD}">
      <dgm:prSet custT="1"/>
      <dgm:spPr/>
      <dgm:t>
        <a:bodyPr/>
        <a:lstStyle/>
        <a:p>
          <a:r>
            <a:rPr lang="en-US" sz="1800" b="1" dirty="0"/>
            <a:t>Individualized employee support, tailored feedback and coaching</a:t>
          </a:r>
        </a:p>
      </dgm:t>
    </dgm:pt>
    <dgm:pt modelId="{1568DD2F-74E8-4B77-B0BB-5E12094FAB1D}" type="parTrans" cxnId="{67ECE95B-ADC6-493C-98C3-EEDCC8F5F110}">
      <dgm:prSet/>
      <dgm:spPr/>
      <dgm:t>
        <a:bodyPr/>
        <a:lstStyle/>
        <a:p>
          <a:endParaRPr lang="en-US"/>
        </a:p>
      </dgm:t>
    </dgm:pt>
    <dgm:pt modelId="{FCD43103-5B49-4AEE-962A-A9F6242C147B}" type="sibTrans" cxnId="{67ECE95B-ADC6-493C-98C3-EEDCC8F5F110}">
      <dgm:prSet/>
      <dgm:spPr/>
      <dgm:t>
        <a:bodyPr/>
        <a:lstStyle/>
        <a:p>
          <a:endParaRPr lang="en-US"/>
        </a:p>
      </dgm:t>
    </dgm:pt>
    <dgm:pt modelId="{F279169B-56AB-429D-B446-73ED28D2C270}" type="pres">
      <dgm:prSet presAssocID="{14FC8BC6-6F58-4FDC-9FD4-EF90A5CB0874}" presName="linear" presStyleCnt="0">
        <dgm:presLayoutVars>
          <dgm:animLvl val="lvl"/>
          <dgm:resizeHandles val="exact"/>
        </dgm:presLayoutVars>
      </dgm:prSet>
      <dgm:spPr/>
    </dgm:pt>
    <dgm:pt modelId="{04EBCF14-2D0E-4911-82B7-20FD7F6C95EA}" type="pres">
      <dgm:prSet presAssocID="{E645E5B8-2FD1-489F-8DC8-3BC31E782C26}" presName="parentText" presStyleLbl="node1" presStyleIdx="0" presStyleCnt="8" custLinFactNeighborY="-24618">
        <dgm:presLayoutVars>
          <dgm:chMax val="0"/>
          <dgm:bulletEnabled val="1"/>
        </dgm:presLayoutVars>
      </dgm:prSet>
      <dgm:spPr/>
    </dgm:pt>
    <dgm:pt modelId="{EFFE9647-D687-40F4-A665-8B05CCAAC865}" type="pres">
      <dgm:prSet presAssocID="{B7046EF2-1DE0-4058-8F6C-B9DC17F44808}" presName="spacer" presStyleCnt="0"/>
      <dgm:spPr/>
    </dgm:pt>
    <dgm:pt modelId="{EF9F51CC-A46D-442A-A888-6AC4BE419266}" type="pres">
      <dgm:prSet presAssocID="{8A67066F-5A7A-45A5-8CF9-C6D62AF5FCFA}" presName="parentText" presStyleLbl="node1" presStyleIdx="1" presStyleCnt="8">
        <dgm:presLayoutVars>
          <dgm:chMax val="0"/>
          <dgm:bulletEnabled val="1"/>
        </dgm:presLayoutVars>
      </dgm:prSet>
      <dgm:spPr/>
    </dgm:pt>
    <dgm:pt modelId="{2DBBC76A-A93F-473E-BB06-5D8CA2F88495}" type="pres">
      <dgm:prSet presAssocID="{5556DF3E-9B2C-44EC-B600-3C1079533A6B}" presName="spacer" presStyleCnt="0"/>
      <dgm:spPr/>
    </dgm:pt>
    <dgm:pt modelId="{C2FCB518-7536-4534-90C3-9365787AD801}" type="pres">
      <dgm:prSet presAssocID="{360302D5-2585-4D70-9D36-280B945D53DD}" presName="parentText" presStyleLbl="node1" presStyleIdx="2" presStyleCnt="8">
        <dgm:presLayoutVars>
          <dgm:chMax val="0"/>
          <dgm:bulletEnabled val="1"/>
        </dgm:presLayoutVars>
      </dgm:prSet>
      <dgm:spPr/>
    </dgm:pt>
    <dgm:pt modelId="{AF7795DE-B63B-44F6-9A0F-87627B6D173B}" type="pres">
      <dgm:prSet presAssocID="{D0B74619-666A-47FA-841E-F480984D3560}" presName="spacer" presStyleCnt="0"/>
      <dgm:spPr/>
    </dgm:pt>
    <dgm:pt modelId="{BFAA102B-EA2F-4EB7-B500-04BC61DBCE90}" type="pres">
      <dgm:prSet presAssocID="{7C8003E2-2E1D-4B08-A325-6F5328CFB6DA}" presName="parentText" presStyleLbl="node1" presStyleIdx="3" presStyleCnt="8" custLinFactNeighborY="-6717">
        <dgm:presLayoutVars>
          <dgm:chMax val="0"/>
          <dgm:bulletEnabled val="1"/>
        </dgm:presLayoutVars>
      </dgm:prSet>
      <dgm:spPr/>
    </dgm:pt>
    <dgm:pt modelId="{EAB0FFFB-9919-4125-B2AC-5597B2900B8B}" type="pres">
      <dgm:prSet presAssocID="{92B907B4-F2B6-4FEC-BCFA-81DF4340C744}" presName="spacer" presStyleCnt="0"/>
      <dgm:spPr/>
    </dgm:pt>
    <dgm:pt modelId="{D197F4CD-2FC0-46E1-8903-B4491FF92A70}" type="pres">
      <dgm:prSet presAssocID="{2154452A-3753-410A-98B6-E38EF1E50753}" presName="parentText" presStyleLbl="node1" presStyleIdx="4" presStyleCnt="8">
        <dgm:presLayoutVars>
          <dgm:chMax val="0"/>
          <dgm:bulletEnabled val="1"/>
        </dgm:presLayoutVars>
      </dgm:prSet>
      <dgm:spPr/>
    </dgm:pt>
    <dgm:pt modelId="{E3112E80-6F59-40D0-A52D-D3893FD58B29}" type="pres">
      <dgm:prSet presAssocID="{0A57DE2C-2DEA-46A9-895F-2F364FFDE658}" presName="spacer" presStyleCnt="0"/>
      <dgm:spPr/>
    </dgm:pt>
    <dgm:pt modelId="{5516BD00-4D9E-454D-8C19-5184BFA32837}" type="pres">
      <dgm:prSet presAssocID="{57022CE8-DF94-4935-AEDE-742C52FA4492}" presName="parentText" presStyleLbl="node1" presStyleIdx="5" presStyleCnt="8" custLinFactNeighborY="16545">
        <dgm:presLayoutVars>
          <dgm:chMax val="0"/>
          <dgm:bulletEnabled val="1"/>
        </dgm:presLayoutVars>
      </dgm:prSet>
      <dgm:spPr/>
    </dgm:pt>
    <dgm:pt modelId="{B3D92245-D684-4696-944B-CD8C7FE1EF34}" type="pres">
      <dgm:prSet presAssocID="{D754A0B5-50DC-445C-A6D3-CD3A4A44AB20}" presName="spacer" presStyleCnt="0"/>
      <dgm:spPr/>
    </dgm:pt>
    <dgm:pt modelId="{60710FBD-0ABE-4F6E-8482-2AC2E6D51E74}" type="pres">
      <dgm:prSet presAssocID="{141E8336-DE6C-4190-926F-A17F9F44AAC2}" presName="parentText" presStyleLbl="node1" presStyleIdx="6" presStyleCnt="8">
        <dgm:presLayoutVars>
          <dgm:chMax val="0"/>
          <dgm:bulletEnabled val="1"/>
        </dgm:presLayoutVars>
      </dgm:prSet>
      <dgm:spPr/>
    </dgm:pt>
    <dgm:pt modelId="{B6E208FE-5D99-4AE5-A16A-FC19F789630D}" type="pres">
      <dgm:prSet presAssocID="{0B253A9C-924D-4A4C-BA42-5F5BAAE0833E}" presName="spacer" presStyleCnt="0"/>
      <dgm:spPr/>
    </dgm:pt>
    <dgm:pt modelId="{B0A153EB-795A-4E88-9556-971CA1CEEC3E}" type="pres">
      <dgm:prSet presAssocID="{0C042242-E79B-4EDB-A950-94BE7329F1AD}" presName="parentText" presStyleLbl="node1" presStyleIdx="7" presStyleCnt="8" custLinFactY="1184" custLinFactNeighborY="100000">
        <dgm:presLayoutVars>
          <dgm:chMax val="0"/>
          <dgm:bulletEnabled val="1"/>
        </dgm:presLayoutVars>
      </dgm:prSet>
      <dgm:spPr/>
    </dgm:pt>
  </dgm:ptLst>
  <dgm:cxnLst>
    <dgm:cxn modelId="{FEC6B60F-E3CD-49D6-94DD-1A9E9501ED0B}" srcId="{14FC8BC6-6F58-4FDC-9FD4-EF90A5CB0874}" destId="{7C8003E2-2E1D-4B08-A325-6F5328CFB6DA}" srcOrd="3" destOrd="0" parTransId="{155D01E7-2438-4B54-B0A4-F24FD733F722}" sibTransId="{92B907B4-F2B6-4FEC-BCFA-81DF4340C744}"/>
    <dgm:cxn modelId="{ABC63313-2C3B-4D0A-B029-B4CE11A8FA3C}" srcId="{14FC8BC6-6F58-4FDC-9FD4-EF90A5CB0874}" destId="{E645E5B8-2FD1-489F-8DC8-3BC31E782C26}" srcOrd="0" destOrd="0" parTransId="{1CAF649D-D984-4A3E-8380-65A71E6AFF1F}" sibTransId="{B7046EF2-1DE0-4058-8F6C-B9DC17F44808}"/>
    <dgm:cxn modelId="{B0A18E1D-7AAD-4FEB-874E-679B3FA45020}" type="presOf" srcId="{141E8336-DE6C-4190-926F-A17F9F44AAC2}" destId="{60710FBD-0ABE-4F6E-8482-2AC2E6D51E74}" srcOrd="0" destOrd="0" presId="urn:microsoft.com/office/officeart/2005/8/layout/vList2"/>
    <dgm:cxn modelId="{B48DF421-8AE6-4447-BB4D-891D045C2A84}" srcId="{14FC8BC6-6F58-4FDC-9FD4-EF90A5CB0874}" destId="{2154452A-3753-410A-98B6-E38EF1E50753}" srcOrd="4" destOrd="0" parTransId="{7ED2FC22-7B70-4526-AF13-D08B1452CB5B}" sibTransId="{0A57DE2C-2DEA-46A9-895F-2F364FFDE658}"/>
    <dgm:cxn modelId="{59F2C125-FF52-43A6-BEC1-16052E1988CF}" type="presOf" srcId="{E645E5B8-2FD1-489F-8DC8-3BC31E782C26}" destId="{04EBCF14-2D0E-4911-82B7-20FD7F6C95EA}" srcOrd="0" destOrd="0" presId="urn:microsoft.com/office/officeart/2005/8/layout/vList2"/>
    <dgm:cxn modelId="{C9FB8D2D-2FD3-4AFC-8334-CA84ECC23386}" type="presOf" srcId="{14FC8BC6-6F58-4FDC-9FD4-EF90A5CB0874}" destId="{F279169B-56AB-429D-B446-73ED28D2C270}" srcOrd="0" destOrd="0" presId="urn:microsoft.com/office/officeart/2005/8/layout/vList2"/>
    <dgm:cxn modelId="{0BCEA82D-D6BF-4E5B-9490-31BD60D93FFC}" type="presOf" srcId="{57022CE8-DF94-4935-AEDE-742C52FA4492}" destId="{5516BD00-4D9E-454D-8C19-5184BFA32837}" srcOrd="0" destOrd="0" presId="urn:microsoft.com/office/officeart/2005/8/layout/vList2"/>
    <dgm:cxn modelId="{4C38335B-2E31-461C-817F-48D0468F3EF5}" srcId="{14FC8BC6-6F58-4FDC-9FD4-EF90A5CB0874}" destId="{8A67066F-5A7A-45A5-8CF9-C6D62AF5FCFA}" srcOrd="1" destOrd="0" parTransId="{401E9D5B-723F-415C-ACF2-C2F4B7FFD8E1}" sibTransId="{5556DF3E-9B2C-44EC-B600-3C1079533A6B}"/>
    <dgm:cxn modelId="{67ECE95B-ADC6-493C-98C3-EEDCC8F5F110}" srcId="{14FC8BC6-6F58-4FDC-9FD4-EF90A5CB0874}" destId="{0C042242-E79B-4EDB-A950-94BE7329F1AD}" srcOrd="7" destOrd="0" parTransId="{1568DD2F-74E8-4B77-B0BB-5E12094FAB1D}" sibTransId="{FCD43103-5B49-4AEE-962A-A9F6242C147B}"/>
    <dgm:cxn modelId="{B465324E-34DD-40B8-9A74-B39FBFB6753B}" type="presOf" srcId="{360302D5-2585-4D70-9D36-280B945D53DD}" destId="{C2FCB518-7536-4534-90C3-9365787AD801}" srcOrd="0" destOrd="0" presId="urn:microsoft.com/office/officeart/2005/8/layout/vList2"/>
    <dgm:cxn modelId="{D52DE56E-76DC-443A-AF1F-31D395AE850E}" srcId="{14FC8BC6-6F58-4FDC-9FD4-EF90A5CB0874}" destId="{360302D5-2585-4D70-9D36-280B945D53DD}" srcOrd="2" destOrd="0" parTransId="{0D03BF26-2758-41A0-BF8C-B0D3FADFCB35}" sibTransId="{D0B74619-666A-47FA-841E-F480984D3560}"/>
    <dgm:cxn modelId="{DC317D4F-F41B-486E-8577-CC09BBBCBAC5}" srcId="{14FC8BC6-6F58-4FDC-9FD4-EF90A5CB0874}" destId="{57022CE8-DF94-4935-AEDE-742C52FA4492}" srcOrd="5" destOrd="0" parTransId="{E87D4471-96F9-4C67-BFD4-D67649D260D1}" sibTransId="{D754A0B5-50DC-445C-A6D3-CD3A4A44AB20}"/>
    <dgm:cxn modelId="{AFD9758F-F664-4A6F-AF83-637FC959AAAC}" type="presOf" srcId="{7C8003E2-2E1D-4B08-A325-6F5328CFB6DA}" destId="{BFAA102B-EA2F-4EB7-B500-04BC61DBCE90}" srcOrd="0" destOrd="0" presId="urn:microsoft.com/office/officeart/2005/8/layout/vList2"/>
    <dgm:cxn modelId="{C8DA25AF-443F-4CA3-B085-4952225F3A7F}" type="presOf" srcId="{0C042242-E79B-4EDB-A950-94BE7329F1AD}" destId="{B0A153EB-795A-4E88-9556-971CA1CEEC3E}" srcOrd="0" destOrd="0" presId="urn:microsoft.com/office/officeart/2005/8/layout/vList2"/>
    <dgm:cxn modelId="{B177B2B1-C9DA-4D53-9FEE-C5CC6E26D5ED}" type="presOf" srcId="{2154452A-3753-410A-98B6-E38EF1E50753}" destId="{D197F4CD-2FC0-46E1-8903-B4491FF92A70}" srcOrd="0" destOrd="0" presId="urn:microsoft.com/office/officeart/2005/8/layout/vList2"/>
    <dgm:cxn modelId="{9C5A88CC-EBC9-41A5-A8EF-89AA86E3F7E3}" type="presOf" srcId="{8A67066F-5A7A-45A5-8CF9-C6D62AF5FCFA}" destId="{EF9F51CC-A46D-442A-A888-6AC4BE419266}" srcOrd="0" destOrd="0" presId="urn:microsoft.com/office/officeart/2005/8/layout/vList2"/>
    <dgm:cxn modelId="{1A66D6E7-3AFA-4A29-8E3D-4350A49AD39C}" srcId="{14FC8BC6-6F58-4FDC-9FD4-EF90A5CB0874}" destId="{141E8336-DE6C-4190-926F-A17F9F44AAC2}" srcOrd="6" destOrd="0" parTransId="{5808A446-E081-45F3-A82B-498399853E90}" sibTransId="{0B253A9C-924D-4A4C-BA42-5F5BAAE0833E}"/>
    <dgm:cxn modelId="{C68EA9D6-645A-45CF-8A8E-BCA730B321B7}" type="presParOf" srcId="{F279169B-56AB-429D-B446-73ED28D2C270}" destId="{04EBCF14-2D0E-4911-82B7-20FD7F6C95EA}" srcOrd="0" destOrd="0" presId="urn:microsoft.com/office/officeart/2005/8/layout/vList2"/>
    <dgm:cxn modelId="{598C4CD8-A9BB-438A-AE95-2C765AC4F17D}" type="presParOf" srcId="{F279169B-56AB-429D-B446-73ED28D2C270}" destId="{EFFE9647-D687-40F4-A665-8B05CCAAC865}" srcOrd="1" destOrd="0" presId="urn:microsoft.com/office/officeart/2005/8/layout/vList2"/>
    <dgm:cxn modelId="{C84489A9-78AC-4DB4-9318-422E4F10C8B7}" type="presParOf" srcId="{F279169B-56AB-429D-B446-73ED28D2C270}" destId="{EF9F51CC-A46D-442A-A888-6AC4BE419266}" srcOrd="2" destOrd="0" presId="urn:microsoft.com/office/officeart/2005/8/layout/vList2"/>
    <dgm:cxn modelId="{822BE8DA-BCEE-4E69-A597-5256F52934B3}" type="presParOf" srcId="{F279169B-56AB-429D-B446-73ED28D2C270}" destId="{2DBBC76A-A93F-473E-BB06-5D8CA2F88495}" srcOrd="3" destOrd="0" presId="urn:microsoft.com/office/officeart/2005/8/layout/vList2"/>
    <dgm:cxn modelId="{C011EFD8-5CC1-4208-AD27-489E6831105D}" type="presParOf" srcId="{F279169B-56AB-429D-B446-73ED28D2C270}" destId="{C2FCB518-7536-4534-90C3-9365787AD801}" srcOrd="4" destOrd="0" presId="urn:microsoft.com/office/officeart/2005/8/layout/vList2"/>
    <dgm:cxn modelId="{9D6AF8E3-20AD-42E7-9A13-F0A7EA9E1FF3}" type="presParOf" srcId="{F279169B-56AB-429D-B446-73ED28D2C270}" destId="{AF7795DE-B63B-44F6-9A0F-87627B6D173B}" srcOrd="5" destOrd="0" presId="urn:microsoft.com/office/officeart/2005/8/layout/vList2"/>
    <dgm:cxn modelId="{7F9568D0-5A13-4475-A3A2-E0CA122A8559}" type="presParOf" srcId="{F279169B-56AB-429D-B446-73ED28D2C270}" destId="{BFAA102B-EA2F-4EB7-B500-04BC61DBCE90}" srcOrd="6" destOrd="0" presId="urn:microsoft.com/office/officeart/2005/8/layout/vList2"/>
    <dgm:cxn modelId="{BF3CAFC4-A684-4DC7-8C5E-52D8F375CDF9}" type="presParOf" srcId="{F279169B-56AB-429D-B446-73ED28D2C270}" destId="{EAB0FFFB-9919-4125-B2AC-5597B2900B8B}" srcOrd="7" destOrd="0" presId="urn:microsoft.com/office/officeart/2005/8/layout/vList2"/>
    <dgm:cxn modelId="{23D1AE3D-CAF9-44CC-AA63-00A8B9C04C69}" type="presParOf" srcId="{F279169B-56AB-429D-B446-73ED28D2C270}" destId="{D197F4CD-2FC0-46E1-8903-B4491FF92A70}" srcOrd="8" destOrd="0" presId="urn:microsoft.com/office/officeart/2005/8/layout/vList2"/>
    <dgm:cxn modelId="{3C4226FE-0756-4619-BA51-66AF78A445E3}" type="presParOf" srcId="{F279169B-56AB-429D-B446-73ED28D2C270}" destId="{E3112E80-6F59-40D0-A52D-D3893FD58B29}" srcOrd="9" destOrd="0" presId="urn:microsoft.com/office/officeart/2005/8/layout/vList2"/>
    <dgm:cxn modelId="{C45527DF-C2F2-41D0-81B0-5C5F0CA52E10}" type="presParOf" srcId="{F279169B-56AB-429D-B446-73ED28D2C270}" destId="{5516BD00-4D9E-454D-8C19-5184BFA32837}" srcOrd="10" destOrd="0" presId="urn:microsoft.com/office/officeart/2005/8/layout/vList2"/>
    <dgm:cxn modelId="{C8553478-0DA1-491B-B86C-0B8E42ADC418}" type="presParOf" srcId="{F279169B-56AB-429D-B446-73ED28D2C270}" destId="{B3D92245-D684-4696-944B-CD8C7FE1EF34}" srcOrd="11" destOrd="0" presId="urn:microsoft.com/office/officeart/2005/8/layout/vList2"/>
    <dgm:cxn modelId="{B187659D-64D8-4B6D-9A45-47B993CC8CD2}" type="presParOf" srcId="{F279169B-56AB-429D-B446-73ED28D2C270}" destId="{60710FBD-0ABE-4F6E-8482-2AC2E6D51E74}" srcOrd="12" destOrd="0" presId="urn:microsoft.com/office/officeart/2005/8/layout/vList2"/>
    <dgm:cxn modelId="{D3A51E7C-321F-4E66-AED7-76442CE2E818}" type="presParOf" srcId="{F279169B-56AB-429D-B446-73ED28D2C270}" destId="{B6E208FE-5D99-4AE5-A16A-FC19F789630D}" srcOrd="13" destOrd="0" presId="urn:microsoft.com/office/officeart/2005/8/layout/vList2"/>
    <dgm:cxn modelId="{96446B28-F6CF-423F-A4A5-B8C2181A45FD}" type="presParOf" srcId="{F279169B-56AB-429D-B446-73ED28D2C270}" destId="{B0A153EB-795A-4E88-9556-971CA1CEEC3E}"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043BE5-57B3-488C-B9CB-584C0AA46317}"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2257570C-6B94-47C7-A76F-9FED72C56624}">
      <dgm:prSet phldrT="[Text]" custT="1"/>
      <dgm:spPr>
        <a:solidFill>
          <a:srgbClr val="33CCCC"/>
        </a:solidFill>
      </dgm:spPr>
      <dgm:t>
        <a:bodyPr/>
        <a:lstStyle/>
        <a:p>
          <a:r>
            <a:rPr lang="en-US" sz="1400" dirty="0"/>
            <a:t>Safe Environment</a:t>
          </a:r>
        </a:p>
      </dgm:t>
    </dgm:pt>
    <dgm:pt modelId="{78DD2A7C-8895-4D9B-A788-931A0C0C5473}" type="parTrans" cxnId="{F8678C41-93F0-4038-BB98-E2DD8EACA83D}">
      <dgm:prSet/>
      <dgm:spPr/>
      <dgm:t>
        <a:bodyPr/>
        <a:lstStyle/>
        <a:p>
          <a:endParaRPr lang="en-US"/>
        </a:p>
      </dgm:t>
    </dgm:pt>
    <dgm:pt modelId="{B72309BD-9AD4-4DAF-B03A-ACC9B073DA3D}" type="sibTrans" cxnId="{F8678C41-93F0-4038-BB98-E2DD8EACA83D}">
      <dgm:prSet/>
      <dgm:spPr/>
      <dgm:t>
        <a:bodyPr/>
        <a:lstStyle/>
        <a:p>
          <a:endParaRPr lang="en-US"/>
        </a:p>
      </dgm:t>
    </dgm:pt>
    <dgm:pt modelId="{4C9DEB9B-26C7-453B-89AE-A8CF0E179B1C}">
      <dgm:prSet phldrT="[Text]" custT="1"/>
      <dgm:spPr>
        <a:solidFill>
          <a:srgbClr val="33CCCC"/>
        </a:solidFill>
      </dgm:spPr>
      <dgm:t>
        <a:bodyPr/>
        <a:lstStyle/>
        <a:p>
          <a:r>
            <a:rPr lang="en-US" sz="1400" dirty="0"/>
            <a:t>Senior Buy In</a:t>
          </a:r>
        </a:p>
      </dgm:t>
    </dgm:pt>
    <dgm:pt modelId="{CDDFB06C-5D34-4AB6-9445-BE1EB21DAE30}" type="parTrans" cxnId="{5949E46A-4735-4F32-9E89-50CF47CAF423}">
      <dgm:prSet/>
      <dgm:spPr/>
      <dgm:t>
        <a:bodyPr/>
        <a:lstStyle/>
        <a:p>
          <a:endParaRPr lang="en-US"/>
        </a:p>
      </dgm:t>
    </dgm:pt>
    <dgm:pt modelId="{C810FE87-A65B-4D31-9B32-95EA0EA69F66}" type="sibTrans" cxnId="{5949E46A-4735-4F32-9E89-50CF47CAF423}">
      <dgm:prSet/>
      <dgm:spPr/>
      <dgm:t>
        <a:bodyPr/>
        <a:lstStyle/>
        <a:p>
          <a:endParaRPr lang="en-US"/>
        </a:p>
      </dgm:t>
    </dgm:pt>
    <dgm:pt modelId="{D9E867A6-E7A7-4363-B3C6-7E4C7CA046F2}">
      <dgm:prSet phldrT="[Text]" custT="1"/>
      <dgm:spPr>
        <a:solidFill>
          <a:srgbClr val="33CCCC"/>
        </a:solidFill>
      </dgm:spPr>
      <dgm:t>
        <a:bodyPr/>
        <a:lstStyle/>
        <a:p>
          <a:r>
            <a:rPr lang="en-US" sz="1400" dirty="0"/>
            <a:t>Training &amp; Coaching</a:t>
          </a:r>
        </a:p>
      </dgm:t>
    </dgm:pt>
    <dgm:pt modelId="{D65DBC0A-BEF8-4D2F-921D-F40BCC1772C6}" type="parTrans" cxnId="{410126D8-44E7-42CA-B30E-B2F083C5DEB4}">
      <dgm:prSet/>
      <dgm:spPr/>
      <dgm:t>
        <a:bodyPr/>
        <a:lstStyle/>
        <a:p>
          <a:endParaRPr lang="en-US"/>
        </a:p>
      </dgm:t>
    </dgm:pt>
    <dgm:pt modelId="{1311E34A-A3FD-4687-B8E5-B3D69A9CB13B}" type="sibTrans" cxnId="{410126D8-44E7-42CA-B30E-B2F083C5DEB4}">
      <dgm:prSet/>
      <dgm:spPr/>
      <dgm:t>
        <a:bodyPr/>
        <a:lstStyle/>
        <a:p>
          <a:endParaRPr lang="en-US"/>
        </a:p>
      </dgm:t>
    </dgm:pt>
    <dgm:pt modelId="{1334DBA5-53EF-436D-958B-85F896B8145B}">
      <dgm:prSet phldrT="[Text]" custT="1"/>
      <dgm:spPr>
        <a:solidFill>
          <a:srgbClr val="33CCCC"/>
        </a:solidFill>
      </dgm:spPr>
      <dgm:t>
        <a:bodyPr/>
        <a:lstStyle/>
        <a:p>
          <a:r>
            <a:rPr lang="en-US" sz="1400" dirty="0"/>
            <a:t>CPI Philosophy</a:t>
          </a:r>
        </a:p>
      </dgm:t>
    </dgm:pt>
    <dgm:pt modelId="{63623397-5F61-48D8-A2D9-01A343B00CA6}" type="parTrans" cxnId="{C61830F9-E00E-40F0-8710-F7ACEBFABC90}">
      <dgm:prSet/>
      <dgm:spPr/>
      <dgm:t>
        <a:bodyPr/>
        <a:lstStyle/>
        <a:p>
          <a:endParaRPr lang="en-US"/>
        </a:p>
      </dgm:t>
    </dgm:pt>
    <dgm:pt modelId="{C5E79C2F-3807-4340-B368-14E4ADCC07B8}" type="sibTrans" cxnId="{C61830F9-E00E-40F0-8710-F7ACEBFABC90}">
      <dgm:prSet/>
      <dgm:spPr/>
      <dgm:t>
        <a:bodyPr/>
        <a:lstStyle/>
        <a:p>
          <a:endParaRPr lang="en-US"/>
        </a:p>
      </dgm:t>
    </dgm:pt>
    <dgm:pt modelId="{A688E760-2256-4F1B-8D99-D19FE18A834B}">
      <dgm:prSet phldrT="[Text]" custT="1"/>
      <dgm:spPr>
        <a:solidFill>
          <a:srgbClr val="33CCCC"/>
        </a:solidFill>
      </dgm:spPr>
      <dgm:t>
        <a:bodyPr/>
        <a:lstStyle/>
        <a:p>
          <a:r>
            <a:rPr lang="en-US" sz="1400" dirty="0"/>
            <a:t>Upward Communication</a:t>
          </a:r>
        </a:p>
        <a:p>
          <a:r>
            <a:rPr lang="en-US" sz="1400" dirty="0"/>
            <a:t>360</a:t>
          </a:r>
        </a:p>
      </dgm:t>
    </dgm:pt>
    <dgm:pt modelId="{4F8940A6-6645-4BFA-8EFB-AC65AB09F407}" type="parTrans" cxnId="{F276F76A-B9AA-4132-8981-3941986C01BB}">
      <dgm:prSet/>
      <dgm:spPr/>
      <dgm:t>
        <a:bodyPr/>
        <a:lstStyle/>
        <a:p>
          <a:endParaRPr lang="en-US"/>
        </a:p>
      </dgm:t>
    </dgm:pt>
    <dgm:pt modelId="{5A5E2E28-EF8D-4EF5-AB9D-02DC7D8D81EA}" type="sibTrans" cxnId="{F276F76A-B9AA-4132-8981-3941986C01BB}">
      <dgm:prSet/>
      <dgm:spPr/>
      <dgm:t>
        <a:bodyPr/>
        <a:lstStyle/>
        <a:p>
          <a:endParaRPr lang="en-US"/>
        </a:p>
      </dgm:t>
    </dgm:pt>
    <dgm:pt modelId="{8FC0F212-4B76-4F58-B52E-6E366F177074}" type="pres">
      <dgm:prSet presAssocID="{E8043BE5-57B3-488C-B9CB-584C0AA46317}" presName="cycle" presStyleCnt="0">
        <dgm:presLayoutVars>
          <dgm:dir/>
          <dgm:resizeHandles val="exact"/>
        </dgm:presLayoutVars>
      </dgm:prSet>
      <dgm:spPr/>
    </dgm:pt>
    <dgm:pt modelId="{67B3F114-6E13-454E-8125-855942174FE7}" type="pres">
      <dgm:prSet presAssocID="{2257570C-6B94-47C7-A76F-9FED72C56624}" presName="node" presStyleLbl="node1" presStyleIdx="0" presStyleCnt="5">
        <dgm:presLayoutVars>
          <dgm:bulletEnabled val="1"/>
        </dgm:presLayoutVars>
      </dgm:prSet>
      <dgm:spPr/>
    </dgm:pt>
    <dgm:pt modelId="{C253A0D3-048E-4FE5-8763-7C5DB0A3425A}" type="pres">
      <dgm:prSet presAssocID="{2257570C-6B94-47C7-A76F-9FED72C56624}" presName="spNode" presStyleCnt="0"/>
      <dgm:spPr/>
    </dgm:pt>
    <dgm:pt modelId="{10D16991-2383-427C-A217-4E46926A2F27}" type="pres">
      <dgm:prSet presAssocID="{B72309BD-9AD4-4DAF-B03A-ACC9B073DA3D}" presName="sibTrans" presStyleLbl="sibTrans1D1" presStyleIdx="0" presStyleCnt="5"/>
      <dgm:spPr/>
    </dgm:pt>
    <dgm:pt modelId="{41D9B6A4-FE31-4143-9B10-45E8DDCA6113}" type="pres">
      <dgm:prSet presAssocID="{4C9DEB9B-26C7-453B-89AE-A8CF0E179B1C}" presName="node" presStyleLbl="node1" presStyleIdx="1" presStyleCnt="5">
        <dgm:presLayoutVars>
          <dgm:bulletEnabled val="1"/>
        </dgm:presLayoutVars>
      </dgm:prSet>
      <dgm:spPr/>
    </dgm:pt>
    <dgm:pt modelId="{02FD2932-9B9C-4664-A38E-198017FE6C3E}" type="pres">
      <dgm:prSet presAssocID="{4C9DEB9B-26C7-453B-89AE-A8CF0E179B1C}" presName="spNode" presStyleCnt="0"/>
      <dgm:spPr/>
    </dgm:pt>
    <dgm:pt modelId="{C261EAC7-0965-4E45-B658-64C1A0CDB851}" type="pres">
      <dgm:prSet presAssocID="{C810FE87-A65B-4D31-9B32-95EA0EA69F66}" presName="sibTrans" presStyleLbl="sibTrans1D1" presStyleIdx="1" presStyleCnt="5"/>
      <dgm:spPr/>
    </dgm:pt>
    <dgm:pt modelId="{776F841B-EAA9-4506-9A12-FA79112E6420}" type="pres">
      <dgm:prSet presAssocID="{D9E867A6-E7A7-4363-B3C6-7E4C7CA046F2}" presName="node" presStyleLbl="node1" presStyleIdx="2" presStyleCnt="5" custRadScaleRad="95292" custRadScaleInc="-9738">
        <dgm:presLayoutVars>
          <dgm:bulletEnabled val="1"/>
        </dgm:presLayoutVars>
      </dgm:prSet>
      <dgm:spPr/>
    </dgm:pt>
    <dgm:pt modelId="{FB5A9CE6-D968-47FA-B4DA-596ABFE22977}" type="pres">
      <dgm:prSet presAssocID="{D9E867A6-E7A7-4363-B3C6-7E4C7CA046F2}" presName="spNode" presStyleCnt="0"/>
      <dgm:spPr/>
    </dgm:pt>
    <dgm:pt modelId="{2ADBE3CB-F84E-4A43-9536-ECD390169F29}" type="pres">
      <dgm:prSet presAssocID="{1311E34A-A3FD-4687-B8E5-B3D69A9CB13B}" presName="sibTrans" presStyleLbl="sibTrans1D1" presStyleIdx="2" presStyleCnt="5"/>
      <dgm:spPr/>
    </dgm:pt>
    <dgm:pt modelId="{31B72658-B017-4A2A-B662-4D27197701BA}" type="pres">
      <dgm:prSet presAssocID="{1334DBA5-53EF-436D-958B-85F896B8145B}" presName="node" presStyleLbl="node1" presStyleIdx="3" presStyleCnt="5" custScaleY="90324" custRadScaleRad="96081" custRadScaleInc="11327">
        <dgm:presLayoutVars>
          <dgm:bulletEnabled val="1"/>
        </dgm:presLayoutVars>
      </dgm:prSet>
      <dgm:spPr/>
    </dgm:pt>
    <dgm:pt modelId="{5BAB7667-5B60-4BDB-BB79-8B9A8918A17D}" type="pres">
      <dgm:prSet presAssocID="{1334DBA5-53EF-436D-958B-85F896B8145B}" presName="spNode" presStyleCnt="0"/>
      <dgm:spPr/>
    </dgm:pt>
    <dgm:pt modelId="{D9883454-1BC9-4C09-8B5C-43B4E5401A2F}" type="pres">
      <dgm:prSet presAssocID="{C5E79C2F-3807-4340-B368-14E4ADCC07B8}" presName="sibTrans" presStyleLbl="sibTrans1D1" presStyleIdx="3" presStyleCnt="5"/>
      <dgm:spPr/>
    </dgm:pt>
    <dgm:pt modelId="{1E2441CD-D0DF-4DA0-B243-FEBFA93847F1}" type="pres">
      <dgm:prSet presAssocID="{A688E760-2256-4F1B-8D99-D19FE18A834B}" presName="node" presStyleLbl="node1" presStyleIdx="4" presStyleCnt="5" custScaleX="102958" custScaleY="111565" custRadScaleRad="99777" custRadScaleInc="-15033">
        <dgm:presLayoutVars>
          <dgm:bulletEnabled val="1"/>
        </dgm:presLayoutVars>
      </dgm:prSet>
      <dgm:spPr/>
    </dgm:pt>
    <dgm:pt modelId="{DDE884A4-5B66-4310-A198-17080583486E}" type="pres">
      <dgm:prSet presAssocID="{A688E760-2256-4F1B-8D99-D19FE18A834B}" presName="spNode" presStyleCnt="0"/>
      <dgm:spPr/>
    </dgm:pt>
    <dgm:pt modelId="{9543213E-BA77-40E2-A951-F26FF396342A}" type="pres">
      <dgm:prSet presAssocID="{5A5E2E28-EF8D-4EF5-AB9D-02DC7D8D81EA}" presName="sibTrans" presStyleLbl="sibTrans1D1" presStyleIdx="4" presStyleCnt="5"/>
      <dgm:spPr/>
    </dgm:pt>
  </dgm:ptLst>
  <dgm:cxnLst>
    <dgm:cxn modelId="{E3BDF411-AAF1-4AC2-8AB7-BCCC900FFD83}" type="presOf" srcId="{1311E34A-A3FD-4687-B8E5-B3D69A9CB13B}" destId="{2ADBE3CB-F84E-4A43-9536-ECD390169F29}" srcOrd="0" destOrd="0" presId="urn:microsoft.com/office/officeart/2005/8/layout/cycle6"/>
    <dgm:cxn modelId="{6A739126-1810-4FBE-A78F-F096BC00F569}" type="presOf" srcId="{1334DBA5-53EF-436D-958B-85F896B8145B}" destId="{31B72658-B017-4A2A-B662-4D27197701BA}" srcOrd="0" destOrd="0" presId="urn:microsoft.com/office/officeart/2005/8/layout/cycle6"/>
    <dgm:cxn modelId="{E2E93D2F-CCF2-4878-B9B3-BA7E5E86D68E}" type="presOf" srcId="{C5E79C2F-3807-4340-B368-14E4ADCC07B8}" destId="{D9883454-1BC9-4C09-8B5C-43B4E5401A2F}" srcOrd="0" destOrd="0" presId="urn:microsoft.com/office/officeart/2005/8/layout/cycle6"/>
    <dgm:cxn modelId="{F8678C41-93F0-4038-BB98-E2DD8EACA83D}" srcId="{E8043BE5-57B3-488C-B9CB-584C0AA46317}" destId="{2257570C-6B94-47C7-A76F-9FED72C56624}" srcOrd="0" destOrd="0" parTransId="{78DD2A7C-8895-4D9B-A788-931A0C0C5473}" sibTransId="{B72309BD-9AD4-4DAF-B03A-ACC9B073DA3D}"/>
    <dgm:cxn modelId="{1BF10944-4CC6-4462-AF45-6EF01813C99D}" type="presOf" srcId="{4C9DEB9B-26C7-453B-89AE-A8CF0E179B1C}" destId="{41D9B6A4-FE31-4143-9B10-45E8DDCA6113}" srcOrd="0" destOrd="0" presId="urn:microsoft.com/office/officeart/2005/8/layout/cycle6"/>
    <dgm:cxn modelId="{5949E46A-4735-4F32-9E89-50CF47CAF423}" srcId="{E8043BE5-57B3-488C-B9CB-584C0AA46317}" destId="{4C9DEB9B-26C7-453B-89AE-A8CF0E179B1C}" srcOrd="1" destOrd="0" parTransId="{CDDFB06C-5D34-4AB6-9445-BE1EB21DAE30}" sibTransId="{C810FE87-A65B-4D31-9B32-95EA0EA69F66}"/>
    <dgm:cxn modelId="{F276F76A-B9AA-4132-8981-3941986C01BB}" srcId="{E8043BE5-57B3-488C-B9CB-584C0AA46317}" destId="{A688E760-2256-4F1B-8D99-D19FE18A834B}" srcOrd="4" destOrd="0" parTransId="{4F8940A6-6645-4BFA-8EFB-AC65AB09F407}" sibTransId="{5A5E2E28-EF8D-4EF5-AB9D-02DC7D8D81EA}"/>
    <dgm:cxn modelId="{F1304982-8BD4-41C4-B69D-B640914246C7}" type="presOf" srcId="{C810FE87-A65B-4D31-9B32-95EA0EA69F66}" destId="{C261EAC7-0965-4E45-B658-64C1A0CDB851}" srcOrd="0" destOrd="0" presId="urn:microsoft.com/office/officeart/2005/8/layout/cycle6"/>
    <dgm:cxn modelId="{671D4590-94C0-4DFB-9EED-96304ABEB5B9}" type="presOf" srcId="{A688E760-2256-4F1B-8D99-D19FE18A834B}" destId="{1E2441CD-D0DF-4DA0-B243-FEBFA93847F1}" srcOrd="0" destOrd="0" presId="urn:microsoft.com/office/officeart/2005/8/layout/cycle6"/>
    <dgm:cxn modelId="{D2D657A9-03F9-4641-969E-591A0B83669B}" type="presOf" srcId="{2257570C-6B94-47C7-A76F-9FED72C56624}" destId="{67B3F114-6E13-454E-8125-855942174FE7}" srcOrd="0" destOrd="0" presId="urn:microsoft.com/office/officeart/2005/8/layout/cycle6"/>
    <dgm:cxn modelId="{682E49AC-D5D1-484E-B858-CEE4CFB3C495}" type="presOf" srcId="{B72309BD-9AD4-4DAF-B03A-ACC9B073DA3D}" destId="{10D16991-2383-427C-A217-4E46926A2F27}" srcOrd="0" destOrd="0" presId="urn:microsoft.com/office/officeart/2005/8/layout/cycle6"/>
    <dgm:cxn modelId="{AB5E58BB-3F82-4A6E-9507-5B20A5DD4759}" type="presOf" srcId="{E8043BE5-57B3-488C-B9CB-584C0AA46317}" destId="{8FC0F212-4B76-4F58-B52E-6E366F177074}" srcOrd="0" destOrd="0" presId="urn:microsoft.com/office/officeart/2005/8/layout/cycle6"/>
    <dgm:cxn modelId="{3CEFCCCE-FBED-4E78-9BD2-4522DF653ADB}" type="presOf" srcId="{D9E867A6-E7A7-4363-B3C6-7E4C7CA046F2}" destId="{776F841B-EAA9-4506-9A12-FA79112E6420}" srcOrd="0" destOrd="0" presId="urn:microsoft.com/office/officeart/2005/8/layout/cycle6"/>
    <dgm:cxn modelId="{410126D8-44E7-42CA-B30E-B2F083C5DEB4}" srcId="{E8043BE5-57B3-488C-B9CB-584C0AA46317}" destId="{D9E867A6-E7A7-4363-B3C6-7E4C7CA046F2}" srcOrd="2" destOrd="0" parTransId="{D65DBC0A-BEF8-4D2F-921D-F40BCC1772C6}" sibTransId="{1311E34A-A3FD-4687-B8E5-B3D69A9CB13B}"/>
    <dgm:cxn modelId="{141DA6E5-529A-40A8-B769-FBD32A7A5C56}" type="presOf" srcId="{5A5E2E28-EF8D-4EF5-AB9D-02DC7D8D81EA}" destId="{9543213E-BA77-40E2-A951-F26FF396342A}" srcOrd="0" destOrd="0" presId="urn:microsoft.com/office/officeart/2005/8/layout/cycle6"/>
    <dgm:cxn modelId="{C61830F9-E00E-40F0-8710-F7ACEBFABC90}" srcId="{E8043BE5-57B3-488C-B9CB-584C0AA46317}" destId="{1334DBA5-53EF-436D-958B-85F896B8145B}" srcOrd="3" destOrd="0" parTransId="{63623397-5F61-48D8-A2D9-01A343B00CA6}" sibTransId="{C5E79C2F-3807-4340-B368-14E4ADCC07B8}"/>
    <dgm:cxn modelId="{0360BD82-8937-45BC-AF0E-D6F4DF494156}" type="presParOf" srcId="{8FC0F212-4B76-4F58-B52E-6E366F177074}" destId="{67B3F114-6E13-454E-8125-855942174FE7}" srcOrd="0" destOrd="0" presId="urn:microsoft.com/office/officeart/2005/8/layout/cycle6"/>
    <dgm:cxn modelId="{414EC251-E20C-471E-99C3-327357212083}" type="presParOf" srcId="{8FC0F212-4B76-4F58-B52E-6E366F177074}" destId="{C253A0D3-048E-4FE5-8763-7C5DB0A3425A}" srcOrd="1" destOrd="0" presId="urn:microsoft.com/office/officeart/2005/8/layout/cycle6"/>
    <dgm:cxn modelId="{A4501EAF-6C54-46F6-BE7B-36A3665A12E0}" type="presParOf" srcId="{8FC0F212-4B76-4F58-B52E-6E366F177074}" destId="{10D16991-2383-427C-A217-4E46926A2F27}" srcOrd="2" destOrd="0" presId="urn:microsoft.com/office/officeart/2005/8/layout/cycle6"/>
    <dgm:cxn modelId="{5F366030-CD9D-4F25-900E-669B275C6D3B}" type="presParOf" srcId="{8FC0F212-4B76-4F58-B52E-6E366F177074}" destId="{41D9B6A4-FE31-4143-9B10-45E8DDCA6113}" srcOrd="3" destOrd="0" presId="urn:microsoft.com/office/officeart/2005/8/layout/cycle6"/>
    <dgm:cxn modelId="{0C269438-CA91-4B8E-B589-837518744E85}" type="presParOf" srcId="{8FC0F212-4B76-4F58-B52E-6E366F177074}" destId="{02FD2932-9B9C-4664-A38E-198017FE6C3E}" srcOrd="4" destOrd="0" presId="urn:microsoft.com/office/officeart/2005/8/layout/cycle6"/>
    <dgm:cxn modelId="{8BB5B4F8-D60B-46DC-9B68-FB2B3F9E5052}" type="presParOf" srcId="{8FC0F212-4B76-4F58-B52E-6E366F177074}" destId="{C261EAC7-0965-4E45-B658-64C1A0CDB851}" srcOrd="5" destOrd="0" presId="urn:microsoft.com/office/officeart/2005/8/layout/cycle6"/>
    <dgm:cxn modelId="{5133DE10-7051-4F74-870B-798A9AC9BCFA}" type="presParOf" srcId="{8FC0F212-4B76-4F58-B52E-6E366F177074}" destId="{776F841B-EAA9-4506-9A12-FA79112E6420}" srcOrd="6" destOrd="0" presId="urn:microsoft.com/office/officeart/2005/8/layout/cycle6"/>
    <dgm:cxn modelId="{2C941372-2E6C-4F52-A63D-094983DA1E72}" type="presParOf" srcId="{8FC0F212-4B76-4F58-B52E-6E366F177074}" destId="{FB5A9CE6-D968-47FA-B4DA-596ABFE22977}" srcOrd="7" destOrd="0" presId="urn:microsoft.com/office/officeart/2005/8/layout/cycle6"/>
    <dgm:cxn modelId="{767FD185-1560-42E8-A538-BCC971081580}" type="presParOf" srcId="{8FC0F212-4B76-4F58-B52E-6E366F177074}" destId="{2ADBE3CB-F84E-4A43-9536-ECD390169F29}" srcOrd="8" destOrd="0" presId="urn:microsoft.com/office/officeart/2005/8/layout/cycle6"/>
    <dgm:cxn modelId="{D09B2081-AC75-4451-8DB0-E8DA7D7001EA}" type="presParOf" srcId="{8FC0F212-4B76-4F58-B52E-6E366F177074}" destId="{31B72658-B017-4A2A-B662-4D27197701BA}" srcOrd="9" destOrd="0" presId="urn:microsoft.com/office/officeart/2005/8/layout/cycle6"/>
    <dgm:cxn modelId="{425DBA63-0FC3-4936-B259-4B5CF376D882}" type="presParOf" srcId="{8FC0F212-4B76-4F58-B52E-6E366F177074}" destId="{5BAB7667-5B60-4BDB-BB79-8B9A8918A17D}" srcOrd="10" destOrd="0" presId="urn:microsoft.com/office/officeart/2005/8/layout/cycle6"/>
    <dgm:cxn modelId="{990C3061-D9F0-43D9-81E8-DD9167E8D54D}" type="presParOf" srcId="{8FC0F212-4B76-4F58-B52E-6E366F177074}" destId="{D9883454-1BC9-4C09-8B5C-43B4E5401A2F}" srcOrd="11" destOrd="0" presId="urn:microsoft.com/office/officeart/2005/8/layout/cycle6"/>
    <dgm:cxn modelId="{D1CC61E7-0440-435D-91F5-58AD05D9E314}" type="presParOf" srcId="{8FC0F212-4B76-4F58-B52E-6E366F177074}" destId="{1E2441CD-D0DF-4DA0-B243-FEBFA93847F1}" srcOrd="12" destOrd="0" presId="urn:microsoft.com/office/officeart/2005/8/layout/cycle6"/>
    <dgm:cxn modelId="{1845C120-04F4-4737-84FE-EEF5A0795B76}" type="presParOf" srcId="{8FC0F212-4B76-4F58-B52E-6E366F177074}" destId="{DDE884A4-5B66-4310-A198-17080583486E}" srcOrd="13" destOrd="0" presId="urn:microsoft.com/office/officeart/2005/8/layout/cycle6"/>
    <dgm:cxn modelId="{0636D3C7-F6D3-4642-BF38-D1A91AD57749}" type="presParOf" srcId="{8FC0F212-4B76-4F58-B52E-6E366F177074}" destId="{9543213E-BA77-40E2-A951-F26FF396342A}"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D47E98-9C8C-475D-8FD0-34A16D582291}"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E992A195-0E9F-47AF-8633-D634F573538A}">
      <dgm:prSet phldrT="[Text]"/>
      <dgm:spPr>
        <a:solidFill>
          <a:srgbClr val="33CCCC"/>
        </a:solidFill>
      </dgm:spPr>
      <dgm:t>
        <a:bodyPr/>
        <a:lstStyle/>
        <a:p>
          <a:r>
            <a:rPr lang="en-US" dirty="0"/>
            <a:t>CONNECT</a:t>
          </a:r>
        </a:p>
      </dgm:t>
    </dgm:pt>
    <dgm:pt modelId="{0277C951-0E74-426B-AB85-4EB1D7F3BBBC}" type="parTrans" cxnId="{0FAD9239-D384-47CA-8017-FBFACAD0EEBC}">
      <dgm:prSet/>
      <dgm:spPr/>
      <dgm:t>
        <a:bodyPr/>
        <a:lstStyle/>
        <a:p>
          <a:endParaRPr lang="en-US"/>
        </a:p>
      </dgm:t>
    </dgm:pt>
    <dgm:pt modelId="{EDA460FC-421F-4AFE-8FD4-015BB09C440C}" type="sibTrans" cxnId="{0FAD9239-D384-47CA-8017-FBFACAD0EEBC}">
      <dgm:prSet/>
      <dgm:spPr/>
      <dgm:t>
        <a:bodyPr/>
        <a:lstStyle/>
        <a:p>
          <a:endParaRPr lang="en-US"/>
        </a:p>
      </dgm:t>
    </dgm:pt>
    <dgm:pt modelId="{B9E15F81-C93C-4481-BB1D-BBAC9F9085BA}">
      <dgm:prSet phldrT="[Text]"/>
      <dgm:spPr>
        <a:solidFill>
          <a:srgbClr val="33CCCC"/>
        </a:solidFill>
      </dgm:spPr>
      <dgm:t>
        <a:bodyPr/>
        <a:lstStyle/>
        <a:p>
          <a:r>
            <a:rPr lang="en-US" dirty="0"/>
            <a:t>Employees want Feedback &amp; Growth</a:t>
          </a:r>
        </a:p>
      </dgm:t>
    </dgm:pt>
    <dgm:pt modelId="{DCC7221A-00A9-4F63-920B-FB5BE6690B1D}" type="parTrans" cxnId="{EF9B0307-8BAA-4B96-AAD1-E479BBE20DBE}">
      <dgm:prSet/>
      <dgm:spPr/>
      <dgm:t>
        <a:bodyPr/>
        <a:lstStyle/>
        <a:p>
          <a:endParaRPr lang="en-US"/>
        </a:p>
      </dgm:t>
    </dgm:pt>
    <dgm:pt modelId="{0FC810EC-14A5-4EC7-8635-427898DCC0D2}" type="sibTrans" cxnId="{EF9B0307-8BAA-4B96-AAD1-E479BBE20DBE}">
      <dgm:prSet/>
      <dgm:spPr/>
      <dgm:t>
        <a:bodyPr/>
        <a:lstStyle/>
        <a:p>
          <a:endParaRPr lang="en-US"/>
        </a:p>
      </dgm:t>
    </dgm:pt>
    <dgm:pt modelId="{493CC89C-26B9-4874-AD94-F523ADA091A9}">
      <dgm:prSet phldrT="[Text]"/>
      <dgm:spPr>
        <a:solidFill>
          <a:srgbClr val="33CCCC"/>
        </a:solidFill>
      </dgm:spPr>
      <dgm:t>
        <a:bodyPr/>
        <a:lstStyle/>
        <a:p>
          <a:r>
            <a:rPr lang="en-US" dirty="0"/>
            <a:t>ROI of Performance Management</a:t>
          </a:r>
        </a:p>
      </dgm:t>
    </dgm:pt>
    <dgm:pt modelId="{895CEDA7-54DA-45C5-B7D2-6484BC8CDED0}" type="parTrans" cxnId="{C5006D19-C400-4EA1-9D6E-C9C2EACAFA14}">
      <dgm:prSet/>
      <dgm:spPr/>
      <dgm:t>
        <a:bodyPr/>
        <a:lstStyle/>
        <a:p>
          <a:endParaRPr lang="en-US"/>
        </a:p>
      </dgm:t>
    </dgm:pt>
    <dgm:pt modelId="{7D2CDBB5-EEF0-471A-9FD9-D29806C218DC}" type="sibTrans" cxnId="{C5006D19-C400-4EA1-9D6E-C9C2EACAFA14}">
      <dgm:prSet/>
      <dgm:spPr/>
      <dgm:t>
        <a:bodyPr/>
        <a:lstStyle/>
        <a:p>
          <a:endParaRPr lang="en-US"/>
        </a:p>
      </dgm:t>
    </dgm:pt>
    <dgm:pt modelId="{286466C5-5AAE-4151-ABA8-12B8F8975372}">
      <dgm:prSet phldrT="[Text]"/>
      <dgm:spPr>
        <a:solidFill>
          <a:srgbClr val="33CCCC"/>
        </a:solidFill>
      </dgm:spPr>
      <dgm:t>
        <a:bodyPr/>
        <a:lstStyle/>
        <a:p>
          <a:r>
            <a:rPr lang="en-US" dirty="0"/>
            <a:t>Executive Commitment</a:t>
          </a:r>
        </a:p>
      </dgm:t>
    </dgm:pt>
    <dgm:pt modelId="{3F5376B0-20A4-49B9-8FA4-D9B2BC9A2A91}" type="parTrans" cxnId="{3057C666-6269-45DA-A63A-93806C56D377}">
      <dgm:prSet/>
      <dgm:spPr/>
      <dgm:t>
        <a:bodyPr/>
        <a:lstStyle/>
        <a:p>
          <a:endParaRPr lang="en-US"/>
        </a:p>
      </dgm:t>
    </dgm:pt>
    <dgm:pt modelId="{8BACDA9B-F22D-48F0-94EF-9BBE91ED4FCF}" type="sibTrans" cxnId="{3057C666-6269-45DA-A63A-93806C56D377}">
      <dgm:prSet/>
      <dgm:spPr/>
      <dgm:t>
        <a:bodyPr/>
        <a:lstStyle/>
        <a:p>
          <a:endParaRPr lang="en-US"/>
        </a:p>
      </dgm:t>
    </dgm:pt>
    <dgm:pt modelId="{CB9CA462-BE8D-4DCE-8F85-829DABBD8FC1}">
      <dgm:prSet phldrT="[Text]"/>
      <dgm:spPr>
        <a:solidFill>
          <a:srgbClr val="33CCCC"/>
        </a:solidFill>
      </dgm:spPr>
      <dgm:t>
        <a:bodyPr/>
        <a:lstStyle/>
        <a:p>
          <a:r>
            <a:rPr lang="en-US" dirty="0"/>
            <a:t>Coaching</a:t>
          </a:r>
        </a:p>
        <a:p>
          <a:r>
            <a:rPr lang="en-US" dirty="0"/>
            <a:t>Philosophy &amp;  Tailoring Feedback</a:t>
          </a:r>
        </a:p>
      </dgm:t>
    </dgm:pt>
    <dgm:pt modelId="{3E237DC8-8B89-4D8D-8111-95CDA43D0B0B}" type="parTrans" cxnId="{6C5BCFBA-5B86-4427-A07D-820B5BE61ED1}">
      <dgm:prSet/>
      <dgm:spPr/>
      <dgm:t>
        <a:bodyPr/>
        <a:lstStyle/>
        <a:p>
          <a:endParaRPr lang="en-US"/>
        </a:p>
      </dgm:t>
    </dgm:pt>
    <dgm:pt modelId="{844B5D2F-E521-41E1-8253-1D5B20C4A7B4}" type="sibTrans" cxnId="{6C5BCFBA-5B86-4427-A07D-820B5BE61ED1}">
      <dgm:prSet/>
      <dgm:spPr/>
      <dgm:t>
        <a:bodyPr/>
        <a:lstStyle/>
        <a:p>
          <a:endParaRPr lang="en-US"/>
        </a:p>
      </dgm:t>
    </dgm:pt>
    <dgm:pt modelId="{EC56775A-696F-40CF-80C9-463867B601A6}">
      <dgm:prSet phldrT="[Text]"/>
      <dgm:spPr>
        <a:solidFill>
          <a:srgbClr val="33CCCC"/>
        </a:solidFill>
      </dgm:spPr>
      <dgm:t>
        <a:bodyPr/>
        <a:lstStyle/>
        <a:p>
          <a:r>
            <a:rPr lang="en-US" dirty="0"/>
            <a:t>Performance Review Best Practices</a:t>
          </a:r>
        </a:p>
      </dgm:t>
    </dgm:pt>
    <dgm:pt modelId="{C3C75367-1CAE-423D-A3CE-6A51E1E0FE8D}" type="parTrans" cxnId="{A596CEB6-F83D-4F28-BEB2-2A680C74C0E5}">
      <dgm:prSet/>
      <dgm:spPr/>
      <dgm:t>
        <a:bodyPr/>
        <a:lstStyle/>
        <a:p>
          <a:endParaRPr lang="en-US"/>
        </a:p>
      </dgm:t>
    </dgm:pt>
    <dgm:pt modelId="{32018235-A811-495C-9C2B-A9E4B812C66D}" type="sibTrans" cxnId="{A596CEB6-F83D-4F28-BEB2-2A680C74C0E5}">
      <dgm:prSet/>
      <dgm:spPr/>
      <dgm:t>
        <a:bodyPr/>
        <a:lstStyle/>
        <a:p>
          <a:endParaRPr lang="en-US"/>
        </a:p>
      </dgm:t>
    </dgm:pt>
    <dgm:pt modelId="{E06BE60B-F5C9-401E-81CD-0CFC60B6C8FC}">
      <dgm:prSet phldrT="[Text]"/>
      <dgm:spPr>
        <a:solidFill>
          <a:srgbClr val="33CCCC"/>
        </a:solidFill>
      </dgm:spPr>
      <dgm:t>
        <a:bodyPr/>
        <a:lstStyle/>
        <a:p>
          <a:r>
            <a:rPr lang="en-US" dirty="0"/>
            <a:t>Upward Feedback</a:t>
          </a:r>
        </a:p>
      </dgm:t>
    </dgm:pt>
    <dgm:pt modelId="{C246277F-632E-4262-AC5E-8DDA9BC8CFE0}" type="parTrans" cxnId="{60E63DA2-99B2-461E-A37B-0966A17948FA}">
      <dgm:prSet/>
      <dgm:spPr/>
      <dgm:t>
        <a:bodyPr/>
        <a:lstStyle/>
        <a:p>
          <a:endParaRPr lang="en-US"/>
        </a:p>
      </dgm:t>
    </dgm:pt>
    <dgm:pt modelId="{A6C3A1A6-298A-4F52-9C36-45E92DCB1206}" type="sibTrans" cxnId="{60E63DA2-99B2-461E-A37B-0966A17948FA}">
      <dgm:prSet/>
      <dgm:spPr/>
      <dgm:t>
        <a:bodyPr/>
        <a:lstStyle/>
        <a:p>
          <a:endParaRPr lang="en-US"/>
        </a:p>
      </dgm:t>
    </dgm:pt>
    <dgm:pt modelId="{8309691B-F8AD-4D2C-840C-E27F01C6E27D}" type="pres">
      <dgm:prSet presAssocID="{CBD47E98-9C8C-475D-8FD0-34A16D582291}" presName="Name0" presStyleCnt="0">
        <dgm:presLayoutVars>
          <dgm:chMax val="1"/>
          <dgm:chPref val="1"/>
          <dgm:dir/>
          <dgm:animOne val="branch"/>
          <dgm:animLvl val="lvl"/>
        </dgm:presLayoutVars>
      </dgm:prSet>
      <dgm:spPr/>
    </dgm:pt>
    <dgm:pt modelId="{2C84A67B-10BA-4A8B-BBFF-76B39CB0CF14}" type="pres">
      <dgm:prSet presAssocID="{E992A195-0E9F-47AF-8633-D634F573538A}" presName="Parent" presStyleLbl="node0" presStyleIdx="0" presStyleCnt="1">
        <dgm:presLayoutVars>
          <dgm:chMax val="6"/>
          <dgm:chPref val="6"/>
        </dgm:presLayoutVars>
      </dgm:prSet>
      <dgm:spPr/>
    </dgm:pt>
    <dgm:pt modelId="{F700C715-0E9C-4C54-91A5-078055FB5C33}" type="pres">
      <dgm:prSet presAssocID="{B9E15F81-C93C-4481-BB1D-BBAC9F9085BA}" presName="Accent1" presStyleCnt="0"/>
      <dgm:spPr/>
    </dgm:pt>
    <dgm:pt modelId="{DE7F4DC6-D642-4E2C-9039-C8928E3F89F7}" type="pres">
      <dgm:prSet presAssocID="{B9E15F81-C93C-4481-BB1D-BBAC9F9085BA}" presName="Accent" presStyleLbl="bgShp" presStyleIdx="0" presStyleCnt="6"/>
      <dgm:spPr/>
    </dgm:pt>
    <dgm:pt modelId="{1AD4A2D7-DE1D-46A6-A062-B4FD1E16D4B7}" type="pres">
      <dgm:prSet presAssocID="{B9E15F81-C93C-4481-BB1D-BBAC9F9085BA}" presName="Child1" presStyleLbl="node1" presStyleIdx="0" presStyleCnt="6">
        <dgm:presLayoutVars>
          <dgm:chMax val="0"/>
          <dgm:chPref val="0"/>
          <dgm:bulletEnabled val="1"/>
        </dgm:presLayoutVars>
      </dgm:prSet>
      <dgm:spPr/>
    </dgm:pt>
    <dgm:pt modelId="{40A53532-DA09-4D3C-BFCE-5B4761C105CD}" type="pres">
      <dgm:prSet presAssocID="{493CC89C-26B9-4874-AD94-F523ADA091A9}" presName="Accent2" presStyleCnt="0"/>
      <dgm:spPr/>
    </dgm:pt>
    <dgm:pt modelId="{5AE91589-C946-433F-B92C-8987D70480F9}" type="pres">
      <dgm:prSet presAssocID="{493CC89C-26B9-4874-AD94-F523ADA091A9}" presName="Accent" presStyleLbl="bgShp" presStyleIdx="1" presStyleCnt="6"/>
      <dgm:spPr/>
    </dgm:pt>
    <dgm:pt modelId="{2CFF8229-834A-409D-A69A-DDF414258A56}" type="pres">
      <dgm:prSet presAssocID="{493CC89C-26B9-4874-AD94-F523ADA091A9}" presName="Child2" presStyleLbl="node1" presStyleIdx="1" presStyleCnt="6">
        <dgm:presLayoutVars>
          <dgm:chMax val="0"/>
          <dgm:chPref val="0"/>
          <dgm:bulletEnabled val="1"/>
        </dgm:presLayoutVars>
      </dgm:prSet>
      <dgm:spPr/>
    </dgm:pt>
    <dgm:pt modelId="{7C8715D6-8FC8-4E56-8EEB-B6FB23E33573}" type="pres">
      <dgm:prSet presAssocID="{286466C5-5AAE-4151-ABA8-12B8F8975372}" presName="Accent3" presStyleCnt="0"/>
      <dgm:spPr/>
    </dgm:pt>
    <dgm:pt modelId="{A3AFFE48-8C9D-4DD2-9878-333A842AACCF}" type="pres">
      <dgm:prSet presAssocID="{286466C5-5AAE-4151-ABA8-12B8F8975372}" presName="Accent" presStyleLbl="bgShp" presStyleIdx="2" presStyleCnt="6"/>
      <dgm:spPr/>
    </dgm:pt>
    <dgm:pt modelId="{883804EC-C972-4255-BE53-5F565D80F1CC}" type="pres">
      <dgm:prSet presAssocID="{286466C5-5AAE-4151-ABA8-12B8F8975372}" presName="Child3" presStyleLbl="node1" presStyleIdx="2" presStyleCnt="6">
        <dgm:presLayoutVars>
          <dgm:chMax val="0"/>
          <dgm:chPref val="0"/>
          <dgm:bulletEnabled val="1"/>
        </dgm:presLayoutVars>
      </dgm:prSet>
      <dgm:spPr/>
    </dgm:pt>
    <dgm:pt modelId="{926C08C5-2B9B-4824-8C73-0E9E21FD4BC8}" type="pres">
      <dgm:prSet presAssocID="{CB9CA462-BE8D-4DCE-8F85-829DABBD8FC1}" presName="Accent4" presStyleCnt="0"/>
      <dgm:spPr/>
    </dgm:pt>
    <dgm:pt modelId="{1DDFFCAD-B152-4295-86DF-A906E4DC3745}" type="pres">
      <dgm:prSet presAssocID="{CB9CA462-BE8D-4DCE-8F85-829DABBD8FC1}" presName="Accent" presStyleLbl="bgShp" presStyleIdx="3" presStyleCnt="6"/>
      <dgm:spPr/>
    </dgm:pt>
    <dgm:pt modelId="{B28EC734-6E96-429A-9D71-D55177E98C08}" type="pres">
      <dgm:prSet presAssocID="{CB9CA462-BE8D-4DCE-8F85-829DABBD8FC1}" presName="Child4" presStyleLbl="node1" presStyleIdx="3" presStyleCnt="6" custLinFactNeighborX="-1563" custLinFactNeighborY="-4518">
        <dgm:presLayoutVars>
          <dgm:chMax val="0"/>
          <dgm:chPref val="0"/>
          <dgm:bulletEnabled val="1"/>
        </dgm:presLayoutVars>
      </dgm:prSet>
      <dgm:spPr/>
    </dgm:pt>
    <dgm:pt modelId="{8E89057D-8830-42DB-A4DC-B7248EC05411}" type="pres">
      <dgm:prSet presAssocID="{EC56775A-696F-40CF-80C9-463867B601A6}" presName="Accent5" presStyleCnt="0"/>
      <dgm:spPr/>
    </dgm:pt>
    <dgm:pt modelId="{20039322-A5BD-43FD-8E34-C8286AAF70F8}" type="pres">
      <dgm:prSet presAssocID="{EC56775A-696F-40CF-80C9-463867B601A6}" presName="Accent" presStyleLbl="bgShp" presStyleIdx="4" presStyleCnt="6"/>
      <dgm:spPr/>
    </dgm:pt>
    <dgm:pt modelId="{453CA0E8-BC75-496A-985B-D0A0A6F5227A}" type="pres">
      <dgm:prSet presAssocID="{EC56775A-696F-40CF-80C9-463867B601A6}" presName="Child5" presStyleLbl="node1" presStyleIdx="4" presStyleCnt="6">
        <dgm:presLayoutVars>
          <dgm:chMax val="0"/>
          <dgm:chPref val="0"/>
          <dgm:bulletEnabled val="1"/>
        </dgm:presLayoutVars>
      </dgm:prSet>
      <dgm:spPr/>
    </dgm:pt>
    <dgm:pt modelId="{DAD84179-17CF-4EBD-A34A-2B4DCD70F1BF}" type="pres">
      <dgm:prSet presAssocID="{E06BE60B-F5C9-401E-81CD-0CFC60B6C8FC}" presName="Accent6" presStyleCnt="0"/>
      <dgm:spPr/>
    </dgm:pt>
    <dgm:pt modelId="{D7199791-956B-4158-AE61-D537E01AB18A}" type="pres">
      <dgm:prSet presAssocID="{E06BE60B-F5C9-401E-81CD-0CFC60B6C8FC}" presName="Accent" presStyleLbl="bgShp" presStyleIdx="5" presStyleCnt="6"/>
      <dgm:spPr/>
    </dgm:pt>
    <dgm:pt modelId="{A1EA6549-72DD-495B-85F6-E2F250786CAA}" type="pres">
      <dgm:prSet presAssocID="{E06BE60B-F5C9-401E-81CD-0CFC60B6C8FC}" presName="Child6" presStyleLbl="node1" presStyleIdx="5" presStyleCnt="6">
        <dgm:presLayoutVars>
          <dgm:chMax val="0"/>
          <dgm:chPref val="0"/>
          <dgm:bulletEnabled val="1"/>
        </dgm:presLayoutVars>
      </dgm:prSet>
      <dgm:spPr/>
    </dgm:pt>
  </dgm:ptLst>
  <dgm:cxnLst>
    <dgm:cxn modelId="{EF9B0307-8BAA-4B96-AAD1-E479BBE20DBE}" srcId="{E992A195-0E9F-47AF-8633-D634F573538A}" destId="{B9E15F81-C93C-4481-BB1D-BBAC9F9085BA}" srcOrd="0" destOrd="0" parTransId="{DCC7221A-00A9-4F63-920B-FB5BE6690B1D}" sibTransId="{0FC810EC-14A5-4EC7-8635-427898DCC0D2}"/>
    <dgm:cxn modelId="{C5006D19-C400-4EA1-9D6E-C9C2EACAFA14}" srcId="{E992A195-0E9F-47AF-8633-D634F573538A}" destId="{493CC89C-26B9-4874-AD94-F523ADA091A9}" srcOrd="1" destOrd="0" parTransId="{895CEDA7-54DA-45C5-B7D2-6484BC8CDED0}" sibTransId="{7D2CDBB5-EEF0-471A-9FD9-D29806C218DC}"/>
    <dgm:cxn modelId="{265B0E35-7EF8-40E3-9592-64C3DE9A9890}" type="presOf" srcId="{E06BE60B-F5C9-401E-81CD-0CFC60B6C8FC}" destId="{A1EA6549-72DD-495B-85F6-E2F250786CAA}" srcOrd="0" destOrd="0" presId="urn:microsoft.com/office/officeart/2011/layout/HexagonRadial"/>
    <dgm:cxn modelId="{0FAD9239-D384-47CA-8017-FBFACAD0EEBC}" srcId="{CBD47E98-9C8C-475D-8FD0-34A16D582291}" destId="{E992A195-0E9F-47AF-8633-D634F573538A}" srcOrd="0" destOrd="0" parTransId="{0277C951-0E74-426B-AB85-4EB1D7F3BBBC}" sibTransId="{EDA460FC-421F-4AFE-8FD4-015BB09C440C}"/>
    <dgm:cxn modelId="{A1BCEA5D-BFCE-4FC9-A409-ADEBEA137577}" type="presOf" srcId="{CB9CA462-BE8D-4DCE-8F85-829DABBD8FC1}" destId="{B28EC734-6E96-429A-9D71-D55177E98C08}" srcOrd="0" destOrd="0" presId="urn:microsoft.com/office/officeart/2011/layout/HexagonRadial"/>
    <dgm:cxn modelId="{3057C666-6269-45DA-A63A-93806C56D377}" srcId="{E992A195-0E9F-47AF-8633-D634F573538A}" destId="{286466C5-5AAE-4151-ABA8-12B8F8975372}" srcOrd="2" destOrd="0" parTransId="{3F5376B0-20A4-49B9-8FA4-D9B2BC9A2A91}" sibTransId="{8BACDA9B-F22D-48F0-94EF-9BBE91ED4FCF}"/>
    <dgm:cxn modelId="{1F40F872-3125-4FA4-ABC4-010561A6B25C}" type="presOf" srcId="{CBD47E98-9C8C-475D-8FD0-34A16D582291}" destId="{8309691B-F8AD-4D2C-840C-E27F01C6E27D}" srcOrd="0" destOrd="0" presId="urn:microsoft.com/office/officeart/2011/layout/HexagonRadial"/>
    <dgm:cxn modelId="{F38F7D55-A988-4EA4-89AE-69132749EB4A}" type="presOf" srcId="{493CC89C-26B9-4874-AD94-F523ADA091A9}" destId="{2CFF8229-834A-409D-A69A-DDF414258A56}" srcOrd="0" destOrd="0" presId="urn:microsoft.com/office/officeart/2011/layout/HexagonRadial"/>
    <dgm:cxn modelId="{0D1EB28C-2075-4E9D-A22D-2524359BC017}" type="presOf" srcId="{B9E15F81-C93C-4481-BB1D-BBAC9F9085BA}" destId="{1AD4A2D7-DE1D-46A6-A062-B4FD1E16D4B7}" srcOrd="0" destOrd="0" presId="urn:microsoft.com/office/officeart/2011/layout/HexagonRadial"/>
    <dgm:cxn modelId="{60E63DA2-99B2-461E-A37B-0966A17948FA}" srcId="{E992A195-0E9F-47AF-8633-D634F573538A}" destId="{E06BE60B-F5C9-401E-81CD-0CFC60B6C8FC}" srcOrd="5" destOrd="0" parTransId="{C246277F-632E-4262-AC5E-8DDA9BC8CFE0}" sibTransId="{A6C3A1A6-298A-4F52-9C36-45E92DCB1206}"/>
    <dgm:cxn modelId="{A596CEB6-F83D-4F28-BEB2-2A680C74C0E5}" srcId="{E992A195-0E9F-47AF-8633-D634F573538A}" destId="{EC56775A-696F-40CF-80C9-463867B601A6}" srcOrd="4" destOrd="0" parTransId="{C3C75367-1CAE-423D-A3CE-6A51E1E0FE8D}" sibTransId="{32018235-A811-495C-9C2B-A9E4B812C66D}"/>
    <dgm:cxn modelId="{B7859DBA-8596-43B8-B9DF-A20C21147D2B}" type="presOf" srcId="{EC56775A-696F-40CF-80C9-463867B601A6}" destId="{453CA0E8-BC75-496A-985B-D0A0A6F5227A}" srcOrd="0" destOrd="0" presId="urn:microsoft.com/office/officeart/2011/layout/HexagonRadial"/>
    <dgm:cxn modelId="{6C5BCFBA-5B86-4427-A07D-820B5BE61ED1}" srcId="{E992A195-0E9F-47AF-8633-D634F573538A}" destId="{CB9CA462-BE8D-4DCE-8F85-829DABBD8FC1}" srcOrd="3" destOrd="0" parTransId="{3E237DC8-8B89-4D8D-8111-95CDA43D0B0B}" sibTransId="{844B5D2F-E521-41E1-8253-1D5B20C4A7B4}"/>
    <dgm:cxn modelId="{C58255D8-17D6-403F-9706-D4A372BE25E2}" type="presOf" srcId="{286466C5-5AAE-4151-ABA8-12B8F8975372}" destId="{883804EC-C972-4255-BE53-5F565D80F1CC}" srcOrd="0" destOrd="0" presId="urn:microsoft.com/office/officeart/2011/layout/HexagonRadial"/>
    <dgm:cxn modelId="{F77CDCDC-291D-4E67-92F1-6B489A6E4D52}" type="presOf" srcId="{E992A195-0E9F-47AF-8633-D634F573538A}" destId="{2C84A67B-10BA-4A8B-BBFF-76B39CB0CF14}" srcOrd="0" destOrd="0" presId="urn:microsoft.com/office/officeart/2011/layout/HexagonRadial"/>
    <dgm:cxn modelId="{892FF843-443D-4D08-9981-7DCE8F752049}" type="presParOf" srcId="{8309691B-F8AD-4D2C-840C-E27F01C6E27D}" destId="{2C84A67B-10BA-4A8B-BBFF-76B39CB0CF14}" srcOrd="0" destOrd="0" presId="urn:microsoft.com/office/officeart/2011/layout/HexagonRadial"/>
    <dgm:cxn modelId="{37C7ADDC-B3EB-46C1-A325-76C820C429FA}" type="presParOf" srcId="{8309691B-F8AD-4D2C-840C-E27F01C6E27D}" destId="{F700C715-0E9C-4C54-91A5-078055FB5C33}" srcOrd="1" destOrd="0" presId="urn:microsoft.com/office/officeart/2011/layout/HexagonRadial"/>
    <dgm:cxn modelId="{BA3CDDCA-D36E-4335-A435-23367313A875}" type="presParOf" srcId="{F700C715-0E9C-4C54-91A5-078055FB5C33}" destId="{DE7F4DC6-D642-4E2C-9039-C8928E3F89F7}" srcOrd="0" destOrd="0" presId="urn:microsoft.com/office/officeart/2011/layout/HexagonRadial"/>
    <dgm:cxn modelId="{0B7DC61A-A3A4-4316-93E5-9643879F3E98}" type="presParOf" srcId="{8309691B-F8AD-4D2C-840C-E27F01C6E27D}" destId="{1AD4A2D7-DE1D-46A6-A062-B4FD1E16D4B7}" srcOrd="2" destOrd="0" presId="urn:microsoft.com/office/officeart/2011/layout/HexagonRadial"/>
    <dgm:cxn modelId="{60DE5A08-FB9B-4436-8238-4F20DFB23FC0}" type="presParOf" srcId="{8309691B-F8AD-4D2C-840C-E27F01C6E27D}" destId="{40A53532-DA09-4D3C-BFCE-5B4761C105CD}" srcOrd="3" destOrd="0" presId="urn:microsoft.com/office/officeart/2011/layout/HexagonRadial"/>
    <dgm:cxn modelId="{CE0FF672-D382-447D-ABAB-F34A3131417F}" type="presParOf" srcId="{40A53532-DA09-4D3C-BFCE-5B4761C105CD}" destId="{5AE91589-C946-433F-B92C-8987D70480F9}" srcOrd="0" destOrd="0" presId="urn:microsoft.com/office/officeart/2011/layout/HexagonRadial"/>
    <dgm:cxn modelId="{5BCBD61B-249E-4CD1-9249-9ACEBB945C5C}" type="presParOf" srcId="{8309691B-F8AD-4D2C-840C-E27F01C6E27D}" destId="{2CFF8229-834A-409D-A69A-DDF414258A56}" srcOrd="4" destOrd="0" presId="urn:microsoft.com/office/officeart/2011/layout/HexagonRadial"/>
    <dgm:cxn modelId="{A026ED7F-D175-4F89-A27A-A0EF652A8F99}" type="presParOf" srcId="{8309691B-F8AD-4D2C-840C-E27F01C6E27D}" destId="{7C8715D6-8FC8-4E56-8EEB-B6FB23E33573}" srcOrd="5" destOrd="0" presId="urn:microsoft.com/office/officeart/2011/layout/HexagonRadial"/>
    <dgm:cxn modelId="{7587BA1B-5233-4B4B-B4BF-D088115CAD52}" type="presParOf" srcId="{7C8715D6-8FC8-4E56-8EEB-B6FB23E33573}" destId="{A3AFFE48-8C9D-4DD2-9878-333A842AACCF}" srcOrd="0" destOrd="0" presId="urn:microsoft.com/office/officeart/2011/layout/HexagonRadial"/>
    <dgm:cxn modelId="{421D3906-A8B4-48FE-858C-11DBD1E3E2A3}" type="presParOf" srcId="{8309691B-F8AD-4D2C-840C-E27F01C6E27D}" destId="{883804EC-C972-4255-BE53-5F565D80F1CC}" srcOrd="6" destOrd="0" presId="urn:microsoft.com/office/officeart/2011/layout/HexagonRadial"/>
    <dgm:cxn modelId="{F9D304E7-EEEA-4A00-8D8A-AE9DAC38CD9D}" type="presParOf" srcId="{8309691B-F8AD-4D2C-840C-E27F01C6E27D}" destId="{926C08C5-2B9B-4824-8C73-0E9E21FD4BC8}" srcOrd="7" destOrd="0" presId="urn:microsoft.com/office/officeart/2011/layout/HexagonRadial"/>
    <dgm:cxn modelId="{AA52620F-3582-4B86-8E46-84E8573F4FF3}" type="presParOf" srcId="{926C08C5-2B9B-4824-8C73-0E9E21FD4BC8}" destId="{1DDFFCAD-B152-4295-86DF-A906E4DC3745}" srcOrd="0" destOrd="0" presId="urn:microsoft.com/office/officeart/2011/layout/HexagonRadial"/>
    <dgm:cxn modelId="{F3B6AF7E-E531-42A7-986F-B5610570F4D5}" type="presParOf" srcId="{8309691B-F8AD-4D2C-840C-E27F01C6E27D}" destId="{B28EC734-6E96-429A-9D71-D55177E98C08}" srcOrd="8" destOrd="0" presId="urn:microsoft.com/office/officeart/2011/layout/HexagonRadial"/>
    <dgm:cxn modelId="{F57E5FF4-AD18-438F-8556-FE098365ABAD}" type="presParOf" srcId="{8309691B-F8AD-4D2C-840C-E27F01C6E27D}" destId="{8E89057D-8830-42DB-A4DC-B7248EC05411}" srcOrd="9" destOrd="0" presId="urn:microsoft.com/office/officeart/2011/layout/HexagonRadial"/>
    <dgm:cxn modelId="{D90EA597-D09A-4CD0-830A-DB17B4A1939E}" type="presParOf" srcId="{8E89057D-8830-42DB-A4DC-B7248EC05411}" destId="{20039322-A5BD-43FD-8E34-C8286AAF70F8}" srcOrd="0" destOrd="0" presId="urn:microsoft.com/office/officeart/2011/layout/HexagonRadial"/>
    <dgm:cxn modelId="{D1584DE9-E4F5-42CE-BEAB-089B9C4BACA6}" type="presParOf" srcId="{8309691B-F8AD-4D2C-840C-E27F01C6E27D}" destId="{453CA0E8-BC75-496A-985B-D0A0A6F5227A}" srcOrd="10" destOrd="0" presId="urn:microsoft.com/office/officeart/2011/layout/HexagonRadial"/>
    <dgm:cxn modelId="{FF49BB68-BBE3-40D8-A49E-972E90F49B7B}" type="presParOf" srcId="{8309691B-F8AD-4D2C-840C-E27F01C6E27D}" destId="{DAD84179-17CF-4EBD-A34A-2B4DCD70F1BF}" srcOrd="11" destOrd="0" presId="urn:microsoft.com/office/officeart/2011/layout/HexagonRadial"/>
    <dgm:cxn modelId="{1C53D72D-6AA9-4541-9920-90C3DE258958}" type="presParOf" srcId="{DAD84179-17CF-4EBD-A34A-2B4DCD70F1BF}" destId="{D7199791-956B-4158-AE61-D537E01AB18A}" srcOrd="0" destOrd="0" presId="urn:microsoft.com/office/officeart/2011/layout/HexagonRadial"/>
    <dgm:cxn modelId="{A517DCDA-B6DD-4B1A-983E-0D3B5A566612}" type="presParOf" srcId="{8309691B-F8AD-4D2C-840C-E27F01C6E27D}" destId="{A1EA6549-72DD-495B-85F6-E2F250786CAA}"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3B13B-533B-41AF-BCB3-9A8FFF1E6525}">
      <dsp:nvSpPr>
        <dsp:cNvPr id="0" name=""/>
        <dsp:cNvSpPr/>
      </dsp:nvSpPr>
      <dsp:spPr>
        <a:xfrm rot="5400000">
          <a:off x="-273788" y="1115873"/>
          <a:ext cx="1218598"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ED4C55-81A6-473D-988A-A6ECF291EEC4}">
      <dsp:nvSpPr>
        <dsp:cNvPr id="0" name=""/>
        <dsp:cNvSpPr/>
      </dsp:nvSpPr>
      <dsp:spPr>
        <a:xfrm>
          <a:off x="3017" y="332957"/>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Regular Feedback (Positive &amp; Negative)</a:t>
          </a:r>
        </a:p>
      </dsp:txBody>
      <dsp:txXfrm>
        <a:off x="31800" y="361740"/>
        <a:ext cx="1580334" cy="925174"/>
      </dsp:txXfrm>
    </dsp:sp>
    <dsp:sp modelId="{9114ADE1-5F0B-445A-9547-8E9CC486EA18}">
      <dsp:nvSpPr>
        <dsp:cNvPr id="0" name=""/>
        <dsp:cNvSpPr/>
      </dsp:nvSpPr>
      <dsp:spPr>
        <a:xfrm rot="5400000">
          <a:off x="-273788" y="2344298"/>
          <a:ext cx="1218598"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DCC8FC-58E8-47D7-A5A6-64D83BB53CF9}">
      <dsp:nvSpPr>
        <dsp:cNvPr id="0" name=""/>
        <dsp:cNvSpPr/>
      </dsp:nvSpPr>
      <dsp:spPr>
        <a:xfrm>
          <a:off x="3017" y="1561382"/>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Internal Coaching</a:t>
          </a:r>
        </a:p>
      </dsp:txBody>
      <dsp:txXfrm>
        <a:off x="31800" y="1590165"/>
        <a:ext cx="1580334" cy="925174"/>
      </dsp:txXfrm>
    </dsp:sp>
    <dsp:sp modelId="{4D64472C-B7BF-4643-83FA-B42989794D2F}">
      <dsp:nvSpPr>
        <dsp:cNvPr id="0" name=""/>
        <dsp:cNvSpPr/>
      </dsp:nvSpPr>
      <dsp:spPr>
        <a:xfrm>
          <a:off x="340424" y="2958510"/>
          <a:ext cx="2168580"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FE6E3C-6384-4061-B1C3-FEF6D0D77309}">
      <dsp:nvSpPr>
        <dsp:cNvPr id="0" name=""/>
        <dsp:cNvSpPr/>
      </dsp:nvSpPr>
      <dsp:spPr>
        <a:xfrm>
          <a:off x="3017" y="2789807"/>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External Coaching</a:t>
          </a:r>
        </a:p>
      </dsp:txBody>
      <dsp:txXfrm>
        <a:off x="31800" y="2818590"/>
        <a:ext cx="1580334" cy="925174"/>
      </dsp:txXfrm>
    </dsp:sp>
    <dsp:sp modelId="{E0286F35-F1BF-421D-87E7-E79179EDAFAE}">
      <dsp:nvSpPr>
        <dsp:cNvPr id="0" name=""/>
        <dsp:cNvSpPr/>
      </dsp:nvSpPr>
      <dsp:spPr>
        <a:xfrm rot="16200000">
          <a:off x="1904618" y="2344298"/>
          <a:ext cx="1218598"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FDC9BD-F36F-4C95-9CDE-10BF3A36DE62}">
      <dsp:nvSpPr>
        <dsp:cNvPr id="0" name=""/>
        <dsp:cNvSpPr/>
      </dsp:nvSpPr>
      <dsp:spPr>
        <a:xfrm>
          <a:off x="2181424" y="2789807"/>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Peer</a:t>
          </a:r>
          <a:r>
            <a:rPr lang="en-US" sz="1600" kern="1200" baseline="0" dirty="0"/>
            <a:t> Feedback/360</a:t>
          </a:r>
          <a:endParaRPr lang="en-US" sz="1600" kern="1200" dirty="0"/>
        </a:p>
      </dsp:txBody>
      <dsp:txXfrm>
        <a:off x="2210207" y="2818590"/>
        <a:ext cx="1580334" cy="925174"/>
      </dsp:txXfrm>
    </dsp:sp>
    <dsp:sp modelId="{A3E6C967-D2BF-473C-A78E-101B7E354881}">
      <dsp:nvSpPr>
        <dsp:cNvPr id="0" name=""/>
        <dsp:cNvSpPr/>
      </dsp:nvSpPr>
      <dsp:spPr>
        <a:xfrm rot="16200000">
          <a:off x="1904618" y="1115873"/>
          <a:ext cx="1218598"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75BCCB-83BD-45A2-96FB-89312CCBC3D1}">
      <dsp:nvSpPr>
        <dsp:cNvPr id="0" name=""/>
        <dsp:cNvSpPr/>
      </dsp:nvSpPr>
      <dsp:spPr>
        <a:xfrm>
          <a:off x="2181424" y="1561382"/>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Training</a:t>
          </a:r>
        </a:p>
      </dsp:txBody>
      <dsp:txXfrm>
        <a:off x="2210207" y="1590165"/>
        <a:ext cx="1580334" cy="925174"/>
      </dsp:txXfrm>
    </dsp:sp>
    <dsp:sp modelId="{E351044D-12BD-42C8-8359-06499A055A2C}">
      <dsp:nvSpPr>
        <dsp:cNvPr id="0" name=""/>
        <dsp:cNvSpPr/>
      </dsp:nvSpPr>
      <dsp:spPr>
        <a:xfrm>
          <a:off x="2518831" y="501660"/>
          <a:ext cx="2168580"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99737B-DD27-4328-868F-159F1B26F44F}">
      <dsp:nvSpPr>
        <dsp:cNvPr id="0" name=""/>
        <dsp:cNvSpPr/>
      </dsp:nvSpPr>
      <dsp:spPr>
        <a:xfrm>
          <a:off x="2181424" y="332957"/>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One on Ones</a:t>
          </a:r>
        </a:p>
      </dsp:txBody>
      <dsp:txXfrm>
        <a:off x="2210207" y="361740"/>
        <a:ext cx="1580334" cy="925174"/>
      </dsp:txXfrm>
    </dsp:sp>
    <dsp:sp modelId="{5E29ECB5-5104-4FCA-910E-82F804629594}">
      <dsp:nvSpPr>
        <dsp:cNvPr id="0" name=""/>
        <dsp:cNvSpPr/>
      </dsp:nvSpPr>
      <dsp:spPr>
        <a:xfrm rot="5400000">
          <a:off x="4097314" y="1101584"/>
          <a:ext cx="1190020"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3CF7FD-C650-4680-8A46-C277634DE959}">
      <dsp:nvSpPr>
        <dsp:cNvPr id="0" name=""/>
        <dsp:cNvSpPr/>
      </dsp:nvSpPr>
      <dsp:spPr>
        <a:xfrm>
          <a:off x="4359832" y="332957"/>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388615" y="361740"/>
        <a:ext cx="1580334" cy="925174"/>
      </dsp:txXfrm>
    </dsp:sp>
    <dsp:sp modelId="{43204E60-FFB5-4C03-9B56-44A3DA483800}">
      <dsp:nvSpPr>
        <dsp:cNvPr id="0" name=""/>
        <dsp:cNvSpPr/>
      </dsp:nvSpPr>
      <dsp:spPr>
        <a:xfrm rot="5400000">
          <a:off x="4068736" y="2330009"/>
          <a:ext cx="1247176" cy="14741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1B94CA-0756-43F4-BE64-80A4EF07A0FF}">
      <dsp:nvSpPr>
        <dsp:cNvPr id="0" name=""/>
        <dsp:cNvSpPr/>
      </dsp:nvSpPr>
      <dsp:spPr>
        <a:xfrm>
          <a:off x="4359832" y="1532804"/>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Performance Reviews</a:t>
          </a:r>
        </a:p>
      </dsp:txBody>
      <dsp:txXfrm>
        <a:off x="4388615" y="1561587"/>
        <a:ext cx="1580334" cy="925174"/>
      </dsp:txXfrm>
    </dsp:sp>
    <dsp:sp modelId="{E21B12B9-FFE3-4EB2-9D61-99C7F4192B03}">
      <dsp:nvSpPr>
        <dsp:cNvPr id="0" name=""/>
        <dsp:cNvSpPr/>
      </dsp:nvSpPr>
      <dsp:spPr>
        <a:xfrm>
          <a:off x="4359832" y="2789807"/>
          <a:ext cx="1637900" cy="982740"/>
        </a:xfrm>
        <a:prstGeom prst="roundRect">
          <a:avLst>
            <a:gd name="adj" fmla="val 1000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Talent Reviews</a:t>
          </a:r>
        </a:p>
      </dsp:txBody>
      <dsp:txXfrm>
        <a:off x="4388615" y="2818590"/>
        <a:ext cx="1580334" cy="9251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BCF14-2D0E-4911-82B7-20FD7F6C95EA}">
      <dsp:nvSpPr>
        <dsp:cNvPr id="0" name=""/>
        <dsp:cNvSpPr/>
      </dsp:nvSpPr>
      <dsp:spPr>
        <a:xfrm>
          <a:off x="0" y="0"/>
          <a:ext cx="7455807" cy="533881"/>
        </a:xfrm>
        <a:prstGeom prst="round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More companies moving to ‘JIT’ feedback – “Coaching organizations” “The Always On” Manager – continuous real time feedback gaining </a:t>
          </a:r>
          <a:r>
            <a:rPr lang="en-US" sz="1800" b="1" kern="1200" dirty="0" err="1"/>
            <a:t>groun</a:t>
          </a:r>
          <a:endParaRPr lang="en-US" sz="1800" b="1" kern="1200" dirty="0"/>
        </a:p>
      </dsp:txBody>
      <dsp:txXfrm>
        <a:off x="26062" y="26062"/>
        <a:ext cx="7403683" cy="481757"/>
      </dsp:txXfrm>
    </dsp:sp>
    <dsp:sp modelId="{EF9F51CC-A46D-442A-A888-6AC4BE419266}">
      <dsp:nvSpPr>
        <dsp:cNvPr id="0" name=""/>
        <dsp:cNvSpPr/>
      </dsp:nvSpPr>
      <dsp:spPr>
        <a:xfrm>
          <a:off x="0" y="547096"/>
          <a:ext cx="7455807" cy="533881"/>
        </a:xfrm>
        <a:prstGeom prst="roundRect">
          <a:avLst/>
        </a:prstGeom>
        <a:solidFill>
          <a:schemeClr val="accent3">
            <a:shade val="80000"/>
            <a:hueOff val="0"/>
            <a:satOff val="0"/>
            <a:lumOff val="27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Movement to more frequent check in’s</a:t>
          </a:r>
        </a:p>
      </dsp:txBody>
      <dsp:txXfrm>
        <a:off x="26062" y="573158"/>
        <a:ext cx="7403683" cy="481757"/>
      </dsp:txXfrm>
    </dsp:sp>
    <dsp:sp modelId="{C2FCB518-7536-4534-90C3-9365787AD801}">
      <dsp:nvSpPr>
        <dsp:cNvPr id="0" name=""/>
        <dsp:cNvSpPr/>
      </dsp:nvSpPr>
      <dsp:spPr>
        <a:xfrm>
          <a:off x="0" y="1091749"/>
          <a:ext cx="7455807" cy="533881"/>
        </a:xfrm>
        <a:prstGeom prst="roundRect">
          <a:avLst/>
        </a:prstGeom>
        <a:solidFill>
          <a:schemeClr val="accent3">
            <a:shade val="80000"/>
            <a:hueOff val="0"/>
            <a:satOff val="0"/>
            <a:lumOff val="54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Greater importance of 1 on 1’s throughout year</a:t>
          </a:r>
        </a:p>
      </dsp:txBody>
      <dsp:txXfrm>
        <a:off x="26062" y="1117811"/>
        <a:ext cx="7403683" cy="481757"/>
      </dsp:txXfrm>
    </dsp:sp>
    <dsp:sp modelId="{BFAA102B-EA2F-4EB7-B500-04BC61DBCE90}">
      <dsp:nvSpPr>
        <dsp:cNvPr id="0" name=""/>
        <dsp:cNvSpPr/>
      </dsp:nvSpPr>
      <dsp:spPr>
        <a:xfrm>
          <a:off x="0" y="1635678"/>
          <a:ext cx="7455807" cy="533881"/>
        </a:xfrm>
        <a:prstGeom prst="roundRect">
          <a:avLst/>
        </a:prstGeom>
        <a:solidFill>
          <a:schemeClr val="accent3">
            <a:shade val="80000"/>
            <a:hueOff val="0"/>
            <a:satOff val="0"/>
            <a:lumOff val="81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Upward Feedback increasing</a:t>
          </a:r>
        </a:p>
      </dsp:txBody>
      <dsp:txXfrm>
        <a:off x="26062" y="1661740"/>
        <a:ext cx="7403683" cy="481757"/>
      </dsp:txXfrm>
    </dsp:sp>
    <dsp:sp modelId="{D197F4CD-2FC0-46E1-8903-B4491FF92A70}">
      <dsp:nvSpPr>
        <dsp:cNvPr id="0" name=""/>
        <dsp:cNvSpPr/>
      </dsp:nvSpPr>
      <dsp:spPr>
        <a:xfrm>
          <a:off x="0" y="2181054"/>
          <a:ext cx="7455807" cy="533881"/>
        </a:xfrm>
        <a:prstGeom prst="roundRect">
          <a:avLst/>
        </a:prstGeom>
        <a:solidFill>
          <a:schemeClr val="accent3">
            <a:shade val="80000"/>
            <a:hueOff val="0"/>
            <a:satOff val="0"/>
            <a:lumOff val="109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Online Processes &amp; People Analytics</a:t>
          </a:r>
        </a:p>
      </dsp:txBody>
      <dsp:txXfrm>
        <a:off x="26062" y="2207116"/>
        <a:ext cx="7403683" cy="481757"/>
      </dsp:txXfrm>
    </dsp:sp>
    <dsp:sp modelId="{5516BD00-4D9E-454D-8C19-5184BFA32837}">
      <dsp:nvSpPr>
        <dsp:cNvPr id="0" name=""/>
        <dsp:cNvSpPr/>
      </dsp:nvSpPr>
      <dsp:spPr>
        <a:xfrm>
          <a:off x="0" y="2727490"/>
          <a:ext cx="7455807" cy="533881"/>
        </a:xfrm>
        <a:prstGeom prst="roundRect">
          <a:avLst/>
        </a:prstGeom>
        <a:solidFill>
          <a:schemeClr val="accent3">
            <a:shade val="80000"/>
            <a:hueOff val="0"/>
            <a:satOff val="0"/>
            <a:lumOff val="136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Simplification vs. complexity</a:t>
          </a:r>
        </a:p>
      </dsp:txBody>
      <dsp:txXfrm>
        <a:off x="26062" y="2753552"/>
        <a:ext cx="7403683" cy="481757"/>
      </dsp:txXfrm>
    </dsp:sp>
    <dsp:sp modelId="{60710FBD-0ABE-4F6E-8482-2AC2E6D51E74}">
      <dsp:nvSpPr>
        <dsp:cNvPr id="0" name=""/>
        <dsp:cNvSpPr/>
      </dsp:nvSpPr>
      <dsp:spPr>
        <a:xfrm>
          <a:off x="0" y="3270360"/>
          <a:ext cx="7455807" cy="533881"/>
        </a:xfrm>
        <a:prstGeom prst="roundRect">
          <a:avLst/>
        </a:prstGeom>
        <a:solidFill>
          <a:schemeClr val="accent3">
            <a:shade val="80000"/>
            <a:hueOff val="0"/>
            <a:satOff val="0"/>
            <a:lumOff val="163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Focus on the ‘Employee Experience’</a:t>
          </a:r>
        </a:p>
      </dsp:txBody>
      <dsp:txXfrm>
        <a:off x="26062" y="3296422"/>
        <a:ext cx="7403683" cy="481757"/>
      </dsp:txXfrm>
    </dsp:sp>
    <dsp:sp modelId="{B0A153EB-795A-4E88-9556-971CA1CEEC3E}">
      <dsp:nvSpPr>
        <dsp:cNvPr id="0" name=""/>
        <dsp:cNvSpPr/>
      </dsp:nvSpPr>
      <dsp:spPr>
        <a:xfrm>
          <a:off x="0" y="3817456"/>
          <a:ext cx="7455807" cy="533881"/>
        </a:xfrm>
        <a:prstGeom prst="roundRect">
          <a:avLst/>
        </a:prstGeom>
        <a:solidFill>
          <a:schemeClr val="accent3">
            <a:shade val="80000"/>
            <a:hueOff val="0"/>
            <a:satOff val="0"/>
            <a:lumOff val="19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Individualized employee support, tailored feedback and coaching</a:t>
          </a:r>
        </a:p>
      </dsp:txBody>
      <dsp:txXfrm>
        <a:off x="26062" y="3843518"/>
        <a:ext cx="7403683" cy="4817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3F114-6E13-454E-8125-855942174FE7}">
      <dsp:nvSpPr>
        <dsp:cNvPr id="0" name=""/>
        <dsp:cNvSpPr/>
      </dsp:nvSpPr>
      <dsp:spPr>
        <a:xfrm>
          <a:off x="2052193" y="2183"/>
          <a:ext cx="1335083" cy="867804"/>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Safe Environment</a:t>
          </a:r>
        </a:p>
      </dsp:txBody>
      <dsp:txXfrm>
        <a:off x="2094556" y="44546"/>
        <a:ext cx="1250357" cy="783078"/>
      </dsp:txXfrm>
    </dsp:sp>
    <dsp:sp modelId="{10D16991-2383-427C-A217-4E46926A2F27}">
      <dsp:nvSpPr>
        <dsp:cNvPr id="0" name=""/>
        <dsp:cNvSpPr/>
      </dsp:nvSpPr>
      <dsp:spPr>
        <a:xfrm>
          <a:off x="986974" y="436085"/>
          <a:ext cx="3465521" cy="3465521"/>
        </a:xfrm>
        <a:custGeom>
          <a:avLst/>
          <a:gdLst/>
          <a:ahLst/>
          <a:cxnLst/>
          <a:rect l="0" t="0" r="0" b="0"/>
          <a:pathLst>
            <a:path>
              <a:moveTo>
                <a:pt x="2409461" y="137600"/>
              </a:moveTo>
              <a:arcTo wR="1732760" hR="1732760" stAng="17579261" swAng="196005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1D9B6A4-FE31-4143-9B10-45E8DDCA6113}">
      <dsp:nvSpPr>
        <dsp:cNvPr id="0" name=""/>
        <dsp:cNvSpPr/>
      </dsp:nvSpPr>
      <dsp:spPr>
        <a:xfrm>
          <a:off x="3700146" y="1199491"/>
          <a:ext cx="1335083" cy="867804"/>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Senior Buy In</a:t>
          </a:r>
        </a:p>
      </dsp:txBody>
      <dsp:txXfrm>
        <a:off x="3742509" y="1241854"/>
        <a:ext cx="1250357" cy="783078"/>
      </dsp:txXfrm>
    </dsp:sp>
    <dsp:sp modelId="{C261EAC7-0965-4E45-B658-64C1A0CDB851}">
      <dsp:nvSpPr>
        <dsp:cNvPr id="0" name=""/>
        <dsp:cNvSpPr/>
      </dsp:nvSpPr>
      <dsp:spPr>
        <a:xfrm>
          <a:off x="984520" y="291904"/>
          <a:ext cx="3465521" cy="3465521"/>
        </a:xfrm>
        <a:custGeom>
          <a:avLst/>
          <a:gdLst/>
          <a:ahLst/>
          <a:cxnLst/>
          <a:rect l="0" t="0" r="0" b="0"/>
          <a:pathLst>
            <a:path>
              <a:moveTo>
                <a:pt x="3464717" y="1785535"/>
              </a:moveTo>
              <a:arcTo wR="1732760" hR="1732760" stAng="104721" swAng="200320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6F841B-EAA9-4506-9A12-FA79112E6420}">
      <dsp:nvSpPr>
        <dsp:cNvPr id="0" name=""/>
        <dsp:cNvSpPr/>
      </dsp:nvSpPr>
      <dsp:spPr>
        <a:xfrm>
          <a:off x="3076401" y="3030089"/>
          <a:ext cx="1335083" cy="867804"/>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Training &amp; Coaching</a:t>
          </a:r>
        </a:p>
      </dsp:txBody>
      <dsp:txXfrm>
        <a:off x="3118764" y="3072452"/>
        <a:ext cx="1250357" cy="783078"/>
      </dsp:txXfrm>
    </dsp:sp>
    <dsp:sp modelId="{2ADBE3CB-F84E-4A43-9536-ECD390169F29}">
      <dsp:nvSpPr>
        <dsp:cNvPr id="0" name=""/>
        <dsp:cNvSpPr/>
      </dsp:nvSpPr>
      <dsp:spPr>
        <a:xfrm>
          <a:off x="954883" y="359699"/>
          <a:ext cx="3465521" cy="3465521"/>
        </a:xfrm>
        <a:custGeom>
          <a:avLst/>
          <a:gdLst/>
          <a:ahLst/>
          <a:cxnLst/>
          <a:rect l="0" t="0" r="0" b="0"/>
          <a:pathLst>
            <a:path>
              <a:moveTo>
                <a:pt x="2114395" y="3422972"/>
              </a:moveTo>
              <a:arcTo wR="1732760" hR="1732760" stAng="4636589" swAng="143135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1B72658-B017-4A2A-B662-4D27197701BA}">
      <dsp:nvSpPr>
        <dsp:cNvPr id="0" name=""/>
        <dsp:cNvSpPr/>
      </dsp:nvSpPr>
      <dsp:spPr>
        <a:xfrm>
          <a:off x="1010836" y="3075894"/>
          <a:ext cx="1335083" cy="783835"/>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CPI Philosophy</a:t>
          </a:r>
        </a:p>
      </dsp:txBody>
      <dsp:txXfrm>
        <a:off x="1049100" y="3114158"/>
        <a:ext cx="1258555" cy="707307"/>
      </dsp:txXfrm>
    </dsp:sp>
    <dsp:sp modelId="{D9883454-1BC9-4C09-8B5C-43B4E5401A2F}">
      <dsp:nvSpPr>
        <dsp:cNvPr id="0" name=""/>
        <dsp:cNvSpPr/>
      </dsp:nvSpPr>
      <dsp:spPr>
        <a:xfrm>
          <a:off x="982319" y="310451"/>
          <a:ext cx="3465521" cy="3465521"/>
        </a:xfrm>
        <a:custGeom>
          <a:avLst/>
          <a:gdLst/>
          <a:ahLst/>
          <a:cxnLst/>
          <a:rect l="0" t="0" r="0" b="0"/>
          <a:pathLst>
            <a:path>
              <a:moveTo>
                <a:pt x="335915" y="2758081"/>
              </a:moveTo>
              <a:arcTo wR="1732760" hR="1732760" stAng="8623221" swAng="180088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E2441CD-D0DF-4DA0-B243-FEBFA93847F1}">
      <dsp:nvSpPr>
        <dsp:cNvPr id="0" name=""/>
        <dsp:cNvSpPr/>
      </dsp:nvSpPr>
      <dsp:spPr>
        <a:xfrm>
          <a:off x="357808" y="1255035"/>
          <a:ext cx="1374575" cy="968165"/>
        </a:xfrm>
        <a:prstGeom prst="roundRect">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Upward Communication</a:t>
          </a:r>
        </a:p>
        <a:p>
          <a:pPr marL="0" lvl="0" indent="0" algn="ctr" defTabSz="622300">
            <a:lnSpc>
              <a:spcPct val="90000"/>
            </a:lnSpc>
            <a:spcBef>
              <a:spcPct val="0"/>
            </a:spcBef>
            <a:spcAft>
              <a:spcPct val="35000"/>
            </a:spcAft>
            <a:buNone/>
          </a:pPr>
          <a:r>
            <a:rPr lang="en-US" sz="1400" kern="1200" dirty="0"/>
            <a:t>360</a:t>
          </a:r>
        </a:p>
      </dsp:txBody>
      <dsp:txXfrm>
        <a:off x="405070" y="1302297"/>
        <a:ext cx="1280051" cy="873641"/>
      </dsp:txXfrm>
    </dsp:sp>
    <dsp:sp modelId="{9543213E-BA77-40E2-A951-F26FF396342A}">
      <dsp:nvSpPr>
        <dsp:cNvPr id="0" name=""/>
        <dsp:cNvSpPr/>
      </dsp:nvSpPr>
      <dsp:spPr>
        <a:xfrm>
          <a:off x="993123" y="433504"/>
          <a:ext cx="3465521" cy="3465521"/>
        </a:xfrm>
        <a:custGeom>
          <a:avLst/>
          <a:gdLst/>
          <a:ahLst/>
          <a:cxnLst/>
          <a:rect l="0" t="0" r="0" b="0"/>
          <a:pathLst>
            <a:path>
              <a:moveTo>
                <a:pt x="264516" y="812587"/>
              </a:moveTo>
              <a:arcTo wR="1732760" hR="1732760" stAng="12724563" swAng="208176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4A67B-10BA-4A8B-BBFF-76B39CB0CF14}">
      <dsp:nvSpPr>
        <dsp:cNvPr id="0" name=""/>
        <dsp:cNvSpPr/>
      </dsp:nvSpPr>
      <dsp:spPr>
        <a:xfrm>
          <a:off x="3051034" y="1403741"/>
          <a:ext cx="1784216" cy="1543419"/>
        </a:xfrm>
        <a:prstGeom prst="hexagon">
          <a:avLst>
            <a:gd name="adj" fmla="val 28570"/>
            <a:gd name="vf" fmla="val 11547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CONNECT</a:t>
          </a:r>
        </a:p>
      </dsp:txBody>
      <dsp:txXfrm>
        <a:off x="3346704" y="1659507"/>
        <a:ext cx="1192876" cy="1031887"/>
      </dsp:txXfrm>
    </dsp:sp>
    <dsp:sp modelId="{5AE91589-C946-433F-B92C-8987D70480F9}">
      <dsp:nvSpPr>
        <dsp:cNvPr id="0" name=""/>
        <dsp:cNvSpPr/>
      </dsp:nvSpPr>
      <dsp:spPr>
        <a:xfrm>
          <a:off x="4168296" y="665319"/>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D4A2D7-DE1D-46A6-A062-B4FD1E16D4B7}">
      <dsp:nvSpPr>
        <dsp:cNvPr id="0" name=""/>
        <dsp:cNvSpPr/>
      </dsp:nvSpPr>
      <dsp:spPr>
        <a:xfrm>
          <a:off x="3215386" y="0"/>
          <a:ext cx="1462152" cy="1264933"/>
        </a:xfrm>
        <a:prstGeom prst="hexagon">
          <a:avLst>
            <a:gd name="adj" fmla="val 28570"/>
            <a:gd name="vf" fmla="val 11547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Employees want Feedback &amp; Growth</a:t>
          </a:r>
        </a:p>
      </dsp:txBody>
      <dsp:txXfrm>
        <a:off x="3457696" y="209626"/>
        <a:ext cx="977532" cy="845681"/>
      </dsp:txXfrm>
    </dsp:sp>
    <dsp:sp modelId="{A3AFFE48-8C9D-4DD2-9878-333A842AACCF}">
      <dsp:nvSpPr>
        <dsp:cNvPr id="0" name=""/>
        <dsp:cNvSpPr/>
      </dsp:nvSpPr>
      <dsp:spPr>
        <a:xfrm>
          <a:off x="4953949" y="1749673"/>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FF8229-834A-409D-A69A-DDF414258A56}">
      <dsp:nvSpPr>
        <dsp:cNvPr id="0" name=""/>
        <dsp:cNvSpPr/>
      </dsp:nvSpPr>
      <dsp:spPr>
        <a:xfrm>
          <a:off x="4556350" y="778019"/>
          <a:ext cx="1462152" cy="1264933"/>
        </a:xfrm>
        <a:prstGeom prst="hexagon">
          <a:avLst>
            <a:gd name="adj" fmla="val 28570"/>
            <a:gd name="vf" fmla="val 11547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ROI of Performance Management</a:t>
          </a:r>
        </a:p>
      </dsp:txBody>
      <dsp:txXfrm>
        <a:off x="4798660" y="987645"/>
        <a:ext cx="977532" cy="845681"/>
      </dsp:txXfrm>
    </dsp:sp>
    <dsp:sp modelId="{1DDFFCAD-B152-4295-86DF-A906E4DC3745}">
      <dsp:nvSpPr>
        <dsp:cNvPr id="0" name=""/>
        <dsp:cNvSpPr/>
      </dsp:nvSpPr>
      <dsp:spPr>
        <a:xfrm>
          <a:off x="4408184" y="2973704"/>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3804EC-C972-4255-BE53-5F565D80F1CC}">
      <dsp:nvSpPr>
        <dsp:cNvPr id="0" name=""/>
        <dsp:cNvSpPr/>
      </dsp:nvSpPr>
      <dsp:spPr>
        <a:xfrm>
          <a:off x="4556350" y="2307514"/>
          <a:ext cx="1462152" cy="1264933"/>
        </a:xfrm>
        <a:prstGeom prst="hexagon">
          <a:avLst>
            <a:gd name="adj" fmla="val 28570"/>
            <a:gd name="vf" fmla="val 11547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Executive Commitment</a:t>
          </a:r>
        </a:p>
      </dsp:txBody>
      <dsp:txXfrm>
        <a:off x="4798660" y="2517140"/>
        <a:ext cx="977532" cy="845681"/>
      </dsp:txXfrm>
    </dsp:sp>
    <dsp:sp modelId="{20039322-A5BD-43FD-8E34-C8286AAF70F8}">
      <dsp:nvSpPr>
        <dsp:cNvPr id="0" name=""/>
        <dsp:cNvSpPr/>
      </dsp:nvSpPr>
      <dsp:spPr>
        <a:xfrm>
          <a:off x="3054354" y="3100763"/>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8EC734-6E96-429A-9D71-D55177E98C08}">
      <dsp:nvSpPr>
        <dsp:cNvPr id="0" name=""/>
        <dsp:cNvSpPr/>
      </dsp:nvSpPr>
      <dsp:spPr>
        <a:xfrm>
          <a:off x="3192532" y="3029254"/>
          <a:ext cx="1462152" cy="1264933"/>
        </a:xfrm>
        <a:prstGeom prst="hexagon">
          <a:avLst>
            <a:gd name="adj" fmla="val 28570"/>
            <a:gd name="vf" fmla="val 11547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Coaching</a:t>
          </a:r>
        </a:p>
        <a:p>
          <a:pPr marL="0" lvl="0" indent="0" algn="ctr" defTabSz="577850">
            <a:lnSpc>
              <a:spcPct val="90000"/>
            </a:lnSpc>
            <a:spcBef>
              <a:spcPct val="0"/>
            </a:spcBef>
            <a:spcAft>
              <a:spcPct val="35000"/>
            </a:spcAft>
            <a:buNone/>
          </a:pPr>
          <a:r>
            <a:rPr lang="en-US" sz="1300" kern="1200" dirty="0"/>
            <a:t>Philosophy &amp;  Tailoring Feedback</a:t>
          </a:r>
        </a:p>
      </dsp:txBody>
      <dsp:txXfrm>
        <a:off x="3434842" y="3238880"/>
        <a:ext cx="977532" cy="845681"/>
      </dsp:txXfrm>
    </dsp:sp>
    <dsp:sp modelId="{D7199791-956B-4158-AE61-D537E01AB18A}">
      <dsp:nvSpPr>
        <dsp:cNvPr id="0" name=""/>
        <dsp:cNvSpPr/>
      </dsp:nvSpPr>
      <dsp:spPr>
        <a:xfrm>
          <a:off x="2255835" y="2016845"/>
          <a:ext cx="673179" cy="58003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3CA0E8-BC75-496A-985B-D0A0A6F5227A}">
      <dsp:nvSpPr>
        <dsp:cNvPr id="0" name=""/>
        <dsp:cNvSpPr/>
      </dsp:nvSpPr>
      <dsp:spPr>
        <a:xfrm>
          <a:off x="1868196" y="2308384"/>
          <a:ext cx="1462152" cy="1264933"/>
        </a:xfrm>
        <a:prstGeom prst="hexagon">
          <a:avLst>
            <a:gd name="adj" fmla="val 28570"/>
            <a:gd name="vf" fmla="val 11547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Performance Review Best Practices</a:t>
          </a:r>
        </a:p>
      </dsp:txBody>
      <dsp:txXfrm>
        <a:off x="2110506" y="2518010"/>
        <a:ext cx="977532" cy="845681"/>
      </dsp:txXfrm>
    </dsp:sp>
    <dsp:sp modelId="{A1EA6549-72DD-495B-85F6-E2F250786CAA}">
      <dsp:nvSpPr>
        <dsp:cNvPr id="0" name=""/>
        <dsp:cNvSpPr/>
      </dsp:nvSpPr>
      <dsp:spPr>
        <a:xfrm>
          <a:off x="1868196" y="776278"/>
          <a:ext cx="1462152" cy="1264933"/>
        </a:xfrm>
        <a:prstGeom prst="hexagon">
          <a:avLst>
            <a:gd name="adj" fmla="val 28570"/>
            <a:gd name="vf" fmla="val 115470"/>
          </a:avLst>
        </a:prstGeom>
        <a:solidFill>
          <a:srgbClr val="33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Upward Feedback</a:t>
          </a:r>
        </a:p>
      </dsp:txBody>
      <dsp:txXfrm>
        <a:off x="2110506" y="985904"/>
        <a:ext cx="977532" cy="845681"/>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021B6DA-0EAC-48E7-B5BB-103510B60E0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D71CB2-D1BF-45C3-8BAA-51BAAE56AA2C}"/>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6BFA6BB0-FE38-4EE3-B71C-12CD1ACE412A}" type="datetimeFigureOut">
              <a:rPr lang="en-US" smtClean="0"/>
              <a:t>9/19/2019</a:t>
            </a:fld>
            <a:endParaRPr lang="en-US"/>
          </a:p>
        </p:txBody>
      </p:sp>
      <p:sp>
        <p:nvSpPr>
          <p:cNvPr id="4" name="Footer Placeholder 3">
            <a:extLst>
              <a:ext uri="{FF2B5EF4-FFF2-40B4-BE49-F238E27FC236}">
                <a16:creationId xmlns:a16="http://schemas.microsoft.com/office/drawing/2014/main" id="{B6953D16-6051-48EB-8784-35C97C739937}"/>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50BEED-E9EA-4B9C-BA4B-624A914DCEFE}"/>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518A943A-351B-4F47-A3DD-7CBDD3909879}" type="slidenum">
              <a:rPr lang="en-US" smtClean="0"/>
              <a:t>‹#›</a:t>
            </a:fld>
            <a:endParaRPr lang="en-US"/>
          </a:p>
        </p:txBody>
      </p:sp>
    </p:spTree>
    <p:extLst>
      <p:ext uri="{BB962C8B-B14F-4D97-AF65-F5344CB8AC3E}">
        <p14:creationId xmlns:p14="http://schemas.microsoft.com/office/powerpoint/2010/main" val="31095337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CA"/>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519FC70B-D7E7-458F-9F26-7A45FF3BF295}" type="datetimeFigureOut">
              <a:rPr lang="en-CA" smtClean="0"/>
              <a:pPr/>
              <a:t>2019-09-19</a:t>
            </a:fld>
            <a:endParaRPr lang="en-CA"/>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CA"/>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CA"/>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0074060-D035-4CEA-AFC0-06550A73BDED}" type="slidenum">
              <a:rPr lang="en-CA" smtClean="0"/>
              <a:pPr/>
              <a:t>‹#›</a:t>
            </a:fld>
            <a:endParaRPr lang="en-CA"/>
          </a:p>
        </p:txBody>
      </p:sp>
    </p:spTree>
    <p:extLst>
      <p:ext uri="{BB962C8B-B14F-4D97-AF65-F5344CB8AC3E}">
        <p14:creationId xmlns:p14="http://schemas.microsoft.com/office/powerpoint/2010/main" val="2330620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9650" y="169863"/>
            <a:ext cx="2543175" cy="1906587"/>
          </a:xfrm>
        </p:spPr>
      </p:sp>
      <p:sp>
        <p:nvSpPr>
          <p:cNvPr id="3" name="Notes Placeholder 2"/>
          <p:cNvSpPr>
            <a:spLocks noGrp="1"/>
          </p:cNvSpPr>
          <p:nvPr>
            <p:ph type="body" idx="1"/>
          </p:nvPr>
        </p:nvSpPr>
        <p:spPr>
          <a:xfrm>
            <a:off x="710247" y="2076994"/>
            <a:ext cx="5681980" cy="6845927"/>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a:t>
            </a:fld>
            <a:endParaRPr lang="en-CA"/>
          </a:p>
        </p:txBody>
      </p:sp>
    </p:spTree>
    <p:extLst>
      <p:ext uri="{BB962C8B-B14F-4D97-AF65-F5344CB8AC3E}">
        <p14:creationId xmlns:p14="http://schemas.microsoft.com/office/powerpoint/2010/main" val="972445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79663" y="180975"/>
            <a:ext cx="2139950" cy="1604963"/>
          </a:xfrm>
        </p:spPr>
      </p:sp>
      <p:sp>
        <p:nvSpPr>
          <p:cNvPr id="3" name="Notes Placeholder 2"/>
          <p:cNvSpPr>
            <a:spLocks noGrp="1"/>
          </p:cNvSpPr>
          <p:nvPr>
            <p:ph type="body" idx="1"/>
          </p:nvPr>
        </p:nvSpPr>
        <p:spPr>
          <a:xfrm>
            <a:off x="710247" y="1581238"/>
            <a:ext cx="5681980" cy="7519219"/>
          </a:xfrm>
        </p:spPr>
        <p:txBody>
          <a:bodyPr/>
          <a:lstStyle/>
          <a:p>
            <a:endParaRPr lang="en-US" sz="1600" i="1"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10</a:t>
            </a:fld>
            <a:endParaRPr lang="en-CA"/>
          </a:p>
        </p:txBody>
      </p:sp>
    </p:spTree>
    <p:extLst>
      <p:ext uri="{BB962C8B-B14F-4D97-AF65-F5344CB8AC3E}">
        <p14:creationId xmlns:p14="http://schemas.microsoft.com/office/powerpoint/2010/main" val="876207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4463" y="647700"/>
            <a:ext cx="1733550" cy="1300163"/>
          </a:xfrm>
        </p:spPr>
      </p:sp>
      <p:sp>
        <p:nvSpPr>
          <p:cNvPr id="3" name="Notes Placeholder 2"/>
          <p:cNvSpPr>
            <a:spLocks noGrp="1"/>
          </p:cNvSpPr>
          <p:nvPr>
            <p:ph type="body" idx="1"/>
          </p:nvPr>
        </p:nvSpPr>
        <p:spPr>
          <a:xfrm>
            <a:off x="710248" y="2275746"/>
            <a:ext cx="5681980" cy="6563453"/>
          </a:xfrm>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11</a:t>
            </a:fld>
            <a:endParaRPr lang="en-CA" dirty="0"/>
          </a:p>
        </p:txBody>
      </p:sp>
    </p:spTree>
    <p:extLst>
      <p:ext uri="{BB962C8B-B14F-4D97-AF65-F5344CB8AC3E}">
        <p14:creationId xmlns:p14="http://schemas.microsoft.com/office/powerpoint/2010/main" val="1689721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369888"/>
            <a:ext cx="4225925" cy="3168650"/>
          </a:xfrm>
        </p:spPr>
      </p:sp>
      <p:sp>
        <p:nvSpPr>
          <p:cNvPr id="3" name="Notes Placeholder 2"/>
          <p:cNvSpPr>
            <a:spLocks noGrp="1"/>
          </p:cNvSpPr>
          <p:nvPr>
            <p:ph type="body" idx="1"/>
          </p:nvPr>
        </p:nvSpPr>
        <p:spPr/>
        <p:txBody>
          <a:bodyPr/>
          <a:lstStyle/>
          <a:p>
            <a:endParaRPr lang="en-US" i="1" dirty="0"/>
          </a:p>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12</a:t>
            </a:fld>
            <a:endParaRPr lang="en-CA"/>
          </a:p>
        </p:txBody>
      </p:sp>
      <p:sp>
        <p:nvSpPr>
          <p:cNvPr id="6" name="TextBox 5">
            <a:extLst>
              <a:ext uri="{FF2B5EF4-FFF2-40B4-BE49-F238E27FC236}">
                <a16:creationId xmlns:a16="http://schemas.microsoft.com/office/drawing/2014/main" id="{D88C73BE-3409-4D7E-A13B-51419034CABD}"/>
              </a:ext>
            </a:extLst>
          </p:cNvPr>
          <p:cNvSpPr txBox="1"/>
          <p:nvPr/>
        </p:nvSpPr>
        <p:spPr>
          <a:xfrm>
            <a:off x="953839" y="3858181"/>
            <a:ext cx="5804397" cy="3293209"/>
          </a:xfrm>
          <a:prstGeom prst="rect">
            <a:avLst/>
          </a:prstGeom>
          <a:noFill/>
        </p:spPr>
        <p:txBody>
          <a:bodyPr wrap="square" rtlCol="0">
            <a:spAutoFit/>
          </a:bodyPr>
          <a:lstStyle/>
          <a:p>
            <a:pPr marL="285750" indent="-285750"/>
            <a:br>
              <a:rPr lang="en-US" sz="1600" dirty="0"/>
            </a:br>
            <a:r>
              <a:rPr lang="en-US" sz="1600" dirty="0"/>
              <a:t>There are however some smaller steps organization can take and </a:t>
            </a:r>
            <a:r>
              <a:rPr lang="en-US" sz="1600" i="1" dirty="0"/>
              <a:t>are taking that are becoming trends such as increasing the frequency of check in’s and making a renewed commitment to having one on ones on a regular basis.</a:t>
            </a:r>
          </a:p>
          <a:p>
            <a:pPr marL="285750" indent="-285750"/>
            <a:endParaRPr lang="en-US" sz="1600" i="1" dirty="0"/>
          </a:p>
          <a:p>
            <a:pPr marL="285750" indent="-285750"/>
            <a:r>
              <a:rPr lang="en-US" sz="1600" dirty="0"/>
              <a:t>We are also seeing an increase in:</a:t>
            </a:r>
          </a:p>
          <a:p>
            <a:pPr marL="285750" indent="-285750"/>
            <a:r>
              <a:rPr lang="en-US" sz="1600" dirty="0"/>
              <a:t>Upward Feedback </a:t>
            </a:r>
          </a:p>
          <a:p>
            <a:pPr marL="285750" indent="-285750"/>
            <a:r>
              <a:rPr lang="en-US" sz="1600" dirty="0"/>
              <a:t>A move to take performance and feedback Online which drives more people analytics</a:t>
            </a:r>
          </a:p>
          <a:p>
            <a:pPr marL="285750" indent="-285750"/>
            <a:r>
              <a:rPr lang="en-US" sz="1600" dirty="0"/>
              <a:t>Working to keep the perf mgmt. system simple </a:t>
            </a:r>
          </a:p>
          <a:p>
            <a:pPr marL="285750" indent="-285750"/>
            <a:r>
              <a:rPr lang="en-US" sz="1600" dirty="0"/>
              <a:t>A Focus on the Employee Experience and more </a:t>
            </a:r>
          </a:p>
          <a:p>
            <a:pPr marL="285750" indent="-285750"/>
            <a:r>
              <a:rPr lang="en-US" sz="1600" dirty="0"/>
              <a:t>Individualized Employee Support </a:t>
            </a:r>
          </a:p>
        </p:txBody>
      </p:sp>
    </p:spTree>
    <p:extLst>
      <p:ext uri="{BB962C8B-B14F-4D97-AF65-F5344CB8AC3E}">
        <p14:creationId xmlns:p14="http://schemas.microsoft.com/office/powerpoint/2010/main" val="1400819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114300"/>
            <a:ext cx="4225925" cy="3168650"/>
          </a:xfrm>
        </p:spPr>
      </p:sp>
      <p:sp>
        <p:nvSpPr>
          <p:cNvPr id="3" name="Notes Placeholder 2"/>
          <p:cNvSpPr>
            <a:spLocks noGrp="1"/>
          </p:cNvSpPr>
          <p:nvPr>
            <p:ph type="body" idx="1"/>
          </p:nvPr>
        </p:nvSpPr>
        <p:spPr>
          <a:xfrm>
            <a:off x="710248" y="3669119"/>
            <a:ext cx="5681980" cy="5435692"/>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13</a:t>
            </a:fld>
            <a:endParaRPr lang="en-CA"/>
          </a:p>
        </p:txBody>
      </p:sp>
    </p:spTree>
    <p:extLst>
      <p:ext uri="{BB962C8B-B14F-4D97-AF65-F5344CB8AC3E}">
        <p14:creationId xmlns:p14="http://schemas.microsoft.com/office/powerpoint/2010/main" val="1252446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258763"/>
            <a:ext cx="4225925" cy="3168650"/>
          </a:xfrm>
        </p:spPr>
      </p:sp>
      <p:sp>
        <p:nvSpPr>
          <p:cNvPr id="3" name="Notes Placeholder 2"/>
          <p:cNvSpPr>
            <a:spLocks noGrp="1"/>
          </p:cNvSpPr>
          <p:nvPr>
            <p:ph type="body" idx="1"/>
          </p:nvPr>
        </p:nvSpPr>
        <p:spPr>
          <a:xfrm>
            <a:off x="710248" y="3825873"/>
            <a:ext cx="5681980" cy="5187498"/>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14</a:t>
            </a:fld>
            <a:endParaRPr lang="en-CA"/>
          </a:p>
        </p:txBody>
      </p:sp>
    </p:spTree>
    <p:extLst>
      <p:ext uri="{BB962C8B-B14F-4D97-AF65-F5344CB8AC3E}">
        <p14:creationId xmlns:p14="http://schemas.microsoft.com/office/powerpoint/2010/main" val="3999759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3438" y="258763"/>
            <a:ext cx="2022475" cy="1517650"/>
          </a:xfrm>
        </p:spPr>
      </p:sp>
      <p:sp>
        <p:nvSpPr>
          <p:cNvPr id="3" name="Notes Placeholder 2"/>
          <p:cNvSpPr>
            <a:spLocks noGrp="1"/>
          </p:cNvSpPr>
          <p:nvPr>
            <p:ph type="body" idx="1"/>
          </p:nvPr>
        </p:nvSpPr>
        <p:spPr>
          <a:xfrm>
            <a:off x="592681" y="1892292"/>
            <a:ext cx="5681980" cy="7237420"/>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15</a:t>
            </a:fld>
            <a:endParaRPr lang="en-CA"/>
          </a:p>
        </p:txBody>
      </p:sp>
    </p:spTree>
    <p:extLst>
      <p:ext uri="{BB962C8B-B14F-4D97-AF65-F5344CB8AC3E}">
        <p14:creationId xmlns:p14="http://schemas.microsoft.com/office/powerpoint/2010/main" val="2975612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0625" y="141288"/>
            <a:ext cx="4225925" cy="3168650"/>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16</a:t>
            </a:fld>
            <a:endParaRPr lang="en-CA"/>
          </a:p>
        </p:txBody>
      </p:sp>
    </p:spTree>
    <p:extLst>
      <p:ext uri="{BB962C8B-B14F-4D97-AF65-F5344CB8AC3E}">
        <p14:creationId xmlns:p14="http://schemas.microsoft.com/office/powerpoint/2010/main" val="3575583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363538"/>
            <a:ext cx="4225925" cy="3168650"/>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17</a:t>
            </a:fld>
            <a:endParaRPr lang="en-CA"/>
          </a:p>
        </p:txBody>
      </p:sp>
    </p:spTree>
    <p:extLst>
      <p:ext uri="{BB962C8B-B14F-4D97-AF65-F5344CB8AC3E}">
        <p14:creationId xmlns:p14="http://schemas.microsoft.com/office/powerpoint/2010/main" val="589279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4288" y="403225"/>
            <a:ext cx="4225925" cy="3168650"/>
          </a:xfrm>
        </p:spPr>
      </p:sp>
      <p:sp>
        <p:nvSpPr>
          <p:cNvPr id="3" name="Notes Placeholder 2"/>
          <p:cNvSpPr>
            <a:spLocks noGrp="1"/>
          </p:cNvSpPr>
          <p:nvPr>
            <p:ph type="body" idx="1"/>
          </p:nvPr>
        </p:nvSpPr>
        <p:spPr>
          <a:xfrm>
            <a:off x="710247" y="4011124"/>
            <a:ext cx="5681980" cy="4817189"/>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18</a:t>
            </a:fld>
            <a:endParaRPr lang="en-CA" dirty="0"/>
          </a:p>
        </p:txBody>
      </p:sp>
    </p:spTree>
    <p:extLst>
      <p:ext uri="{BB962C8B-B14F-4D97-AF65-F5344CB8AC3E}">
        <p14:creationId xmlns:p14="http://schemas.microsoft.com/office/powerpoint/2010/main" val="2350873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9850" y="403225"/>
            <a:ext cx="4225925" cy="3168650"/>
          </a:xfrm>
        </p:spPr>
      </p:sp>
      <p:sp>
        <p:nvSpPr>
          <p:cNvPr id="3" name="Notes Placeholder 2"/>
          <p:cNvSpPr>
            <a:spLocks noGrp="1"/>
          </p:cNvSpPr>
          <p:nvPr>
            <p:ph type="body" idx="1"/>
          </p:nvPr>
        </p:nvSpPr>
        <p:spPr/>
        <p:txBody>
          <a:bodyPr/>
          <a:lstStyle/>
          <a:p>
            <a:endParaRPr lang="en-US" dirty="0"/>
          </a:p>
          <a:p>
            <a:r>
              <a:rPr lang="en-US" dirty="0"/>
              <a:t>I</a:t>
            </a:r>
          </a:p>
        </p:txBody>
      </p:sp>
      <p:sp>
        <p:nvSpPr>
          <p:cNvPr id="4" name="Slide Number Placeholder 3"/>
          <p:cNvSpPr>
            <a:spLocks noGrp="1"/>
          </p:cNvSpPr>
          <p:nvPr>
            <p:ph type="sldNum" sz="quarter" idx="5"/>
          </p:nvPr>
        </p:nvSpPr>
        <p:spPr/>
        <p:txBody>
          <a:bodyPr/>
          <a:lstStyle/>
          <a:p>
            <a:fld id="{60074060-D035-4CEA-AFC0-06550A73BDED}" type="slidenum">
              <a:rPr lang="en-CA" smtClean="0"/>
              <a:pPr/>
              <a:t>19</a:t>
            </a:fld>
            <a:endParaRPr lang="en-CA"/>
          </a:p>
        </p:txBody>
      </p:sp>
      <p:sp>
        <p:nvSpPr>
          <p:cNvPr id="5" name="TextBox 4">
            <a:extLst>
              <a:ext uri="{FF2B5EF4-FFF2-40B4-BE49-F238E27FC236}">
                <a16:creationId xmlns:a16="http://schemas.microsoft.com/office/drawing/2014/main" id="{61147FD0-BD87-46ED-B32D-3FDA473D3142}"/>
              </a:ext>
            </a:extLst>
          </p:cNvPr>
          <p:cNvSpPr txBox="1"/>
          <p:nvPr/>
        </p:nvSpPr>
        <p:spPr>
          <a:xfrm>
            <a:off x="1339850" y="4335235"/>
            <a:ext cx="4544291" cy="3416320"/>
          </a:xfrm>
          <a:prstGeom prst="rect">
            <a:avLst/>
          </a:prstGeom>
          <a:noFill/>
        </p:spPr>
        <p:txBody>
          <a:bodyPr wrap="square" rtlCol="0">
            <a:spAutoFit/>
          </a:bodyPr>
          <a:lstStyle/>
          <a:p>
            <a:r>
              <a:rPr lang="en-US" dirty="0"/>
              <a:t>Nothing is worse than feeling like your boss is not prepared for your review or is only basing your review on very recent performance  - good or bad,  and not an entire year’s work.</a:t>
            </a:r>
          </a:p>
          <a:p>
            <a:endParaRPr lang="en-US" dirty="0"/>
          </a:p>
          <a:p>
            <a:r>
              <a:rPr lang="en-US" dirty="0"/>
              <a:t>Line managers are not the only ones who need to prepare for reviews.</a:t>
            </a:r>
          </a:p>
          <a:p>
            <a:r>
              <a:rPr lang="en-US" dirty="0"/>
              <a:t>There is work to be done by the employee, the Senior leadership team and HR team and the direct manager/leader</a:t>
            </a:r>
          </a:p>
          <a:p>
            <a:endParaRPr lang="en-US" dirty="0"/>
          </a:p>
          <a:p>
            <a:r>
              <a:rPr lang="en-US" dirty="0"/>
              <a:t>Lets have a look at each role</a:t>
            </a:r>
          </a:p>
        </p:txBody>
      </p:sp>
    </p:spTree>
    <p:extLst>
      <p:ext uri="{BB962C8B-B14F-4D97-AF65-F5344CB8AC3E}">
        <p14:creationId xmlns:p14="http://schemas.microsoft.com/office/powerpoint/2010/main" val="154764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43100" y="138113"/>
            <a:ext cx="2616200" cy="1962150"/>
          </a:xfrm>
        </p:spPr>
      </p:sp>
      <p:sp>
        <p:nvSpPr>
          <p:cNvPr id="3" name="Notes Placeholder 2"/>
          <p:cNvSpPr>
            <a:spLocks noGrp="1"/>
          </p:cNvSpPr>
          <p:nvPr>
            <p:ph type="body" idx="1"/>
          </p:nvPr>
        </p:nvSpPr>
        <p:spPr>
          <a:xfrm>
            <a:off x="409802" y="2637153"/>
            <a:ext cx="5681980" cy="5631636"/>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a:t>
            </a:fld>
            <a:endParaRPr lang="en-CA"/>
          </a:p>
        </p:txBody>
      </p:sp>
    </p:spTree>
    <p:extLst>
      <p:ext uri="{BB962C8B-B14F-4D97-AF65-F5344CB8AC3E}">
        <p14:creationId xmlns:p14="http://schemas.microsoft.com/office/powerpoint/2010/main" val="408735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97200" y="261938"/>
            <a:ext cx="1025525" cy="769937"/>
          </a:xfrm>
        </p:spPr>
      </p:sp>
      <p:sp>
        <p:nvSpPr>
          <p:cNvPr id="3" name="Notes Placeholder 2"/>
          <p:cNvSpPr>
            <a:spLocks noGrp="1"/>
          </p:cNvSpPr>
          <p:nvPr>
            <p:ph type="body" idx="1"/>
          </p:nvPr>
        </p:nvSpPr>
        <p:spPr>
          <a:xfrm>
            <a:off x="710247" y="1031875"/>
            <a:ext cx="5681980" cy="8187372"/>
          </a:xfrm>
        </p:spPr>
        <p:txBody>
          <a:bodyPr/>
          <a:lstStyle/>
          <a:p>
            <a:pPr marL="174625" indent="-174625">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20</a:t>
            </a:fld>
            <a:endParaRPr lang="en-CA"/>
          </a:p>
        </p:txBody>
      </p:sp>
    </p:spTree>
    <p:extLst>
      <p:ext uri="{BB962C8B-B14F-4D97-AF65-F5344CB8AC3E}">
        <p14:creationId xmlns:p14="http://schemas.microsoft.com/office/powerpoint/2010/main" val="2896401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2713" y="153988"/>
            <a:ext cx="1593850" cy="1195387"/>
          </a:xfrm>
        </p:spPr>
      </p:sp>
      <p:sp>
        <p:nvSpPr>
          <p:cNvPr id="3" name="Notes Placeholder 2"/>
          <p:cNvSpPr>
            <a:spLocks noGrp="1"/>
          </p:cNvSpPr>
          <p:nvPr>
            <p:ph type="body" idx="1"/>
          </p:nvPr>
        </p:nvSpPr>
        <p:spPr>
          <a:xfrm>
            <a:off x="408185" y="1552802"/>
            <a:ext cx="5681980" cy="7602084"/>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21</a:t>
            </a:fld>
            <a:endParaRPr lang="en-CA" dirty="0"/>
          </a:p>
        </p:txBody>
      </p:sp>
    </p:spTree>
    <p:extLst>
      <p:ext uri="{BB962C8B-B14F-4D97-AF65-F5344CB8AC3E}">
        <p14:creationId xmlns:p14="http://schemas.microsoft.com/office/powerpoint/2010/main" val="2006467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22</a:t>
            </a:fld>
            <a:endParaRPr lang="en-CA"/>
          </a:p>
        </p:txBody>
      </p:sp>
    </p:spTree>
    <p:extLst>
      <p:ext uri="{BB962C8B-B14F-4D97-AF65-F5344CB8AC3E}">
        <p14:creationId xmlns:p14="http://schemas.microsoft.com/office/powerpoint/2010/main" val="2588100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8088" y="315913"/>
            <a:ext cx="1377950" cy="1033462"/>
          </a:xfrm>
        </p:spPr>
      </p:sp>
      <p:sp>
        <p:nvSpPr>
          <p:cNvPr id="3" name="Notes Placeholder 2"/>
          <p:cNvSpPr>
            <a:spLocks noGrp="1"/>
          </p:cNvSpPr>
          <p:nvPr>
            <p:ph type="body" idx="1"/>
          </p:nvPr>
        </p:nvSpPr>
        <p:spPr>
          <a:xfrm>
            <a:off x="763338" y="1718083"/>
            <a:ext cx="5575798" cy="7012260"/>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23</a:t>
            </a:fld>
            <a:endParaRPr lang="en-CA"/>
          </a:p>
        </p:txBody>
      </p:sp>
    </p:spTree>
    <p:extLst>
      <p:ext uri="{BB962C8B-B14F-4D97-AF65-F5344CB8AC3E}">
        <p14:creationId xmlns:p14="http://schemas.microsoft.com/office/powerpoint/2010/main" val="397168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92375" y="163513"/>
            <a:ext cx="1916113" cy="1436687"/>
          </a:xfrm>
        </p:spPr>
      </p:sp>
      <p:sp>
        <p:nvSpPr>
          <p:cNvPr id="3" name="Notes Placeholder 2"/>
          <p:cNvSpPr>
            <a:spLocks noGrp="1"/>
          </p:cNvSpPr>
          <p:nvPr>
            <p:ph type="body" idx="1"/>
          </p:nvPr>
        </p:nvSpPr>
        <p:spPr>
          <a:xfrm>
            <a:off x="710247" y="1790243"/>
            <a:ext cx="5681980" cy="7598231"/>
          </a:xfrm>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24</a:t>
            </a:fld>
            <a:endParaRPr lang="en-CA"/>
          </a:p>
        </p:txBody>
      </p:sp>
    </p:spTree>
    <p:extLst>
      <p:ext uri="{BB962C8B-B14F-4D97-AF65-F5344CB8AC3E}">
        <p14:creationId xmlns:p14="http://schemas.microsoft.com/office/powerpoint/2010/main" val="3238760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24050" y="101600"/>
            <a:ext cx="3051175" cy="2289175"/>
          </a:xfrm>
        </p:spPr>
      </p:sp>
      <p:sp>
        <p:nvSpPr>
          <p:cNvPr id="3" name="Notes Placeholder 2"/>
          <p:cNvSpPr>
            <a:spLocks noGrp="1"/>
          </p:cNvSpPr>
          <p:nvPr>
            <p:ph type="body" idx="1"/>
          </p:nvPr>
        </p:nvSpPr>
        <p:spPr>
          <a:xfrm>
            <a:off x="710247" y="2845880"/>
            <a:ext cx="5681980" cy="6071542"/>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25</a:t>
            </a:fld>
            <a:endParaRPr lang="en-CA"/>
          </a:p>
        </p:txBody>
      </p:sp>
    </p:spTree>
    <p:extLst>
      <p:ext uri="{BB962C8B-B14F-4D97-AF65-F5344CB8AC3E}">
        <p14:creationId xmlns:p14="http://schemas.microsoft.com/office/powerpoint/2010/main" val="1111217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271463"/>
            <a:ext cx="4225925" cy="3168650"/>
          </a:xfrm>
        </p:spPr>
      </p:sp>
      <p:sp>
        <p:nvSpPr>
          <p:cNvPr id="3" name="Notes Placeholder 2"/>
          <p:cNvSpPr>
            <a:spLocks noGrp="1"/>
          </p:cNvSpPr>
          <p:nvPr>
            <p:ph type="body" idx="1"/>
          </p:nvPr>
        </p:nvSpPr>
        <p:spPr>
          <a:xfrm>
            <a:off x="608647" y="3695244"/>
            <a:ext cx="5681980" cy="4834802"/>
          </a:xfrm>
        </p:spPr>
        <p:txBody>
          <a:bodyPr/>
          <a:lstStyle/>
          <a:p>
            <a:endParaRPr lang="en-US" sz="16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26</a:t>
            </a:fld>
            <a:endParaRPr lang="en-CA"/>
          </a:p>
        </p:txBody>
      </p:sp>
    </p:spTree>
    <p:extLst>
      <p:ext uri="{BB962C8B-B14F-4D97-AF65-F5344CB8AC3E}">
        <p14:creationId xmlns:p14="http://schemas.microsoft.com/office/powerpoint/2010/main" val="635886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180975"/>
            <a:ext cx="4225925" cy="3168650"/>
          </a:xfrm>
        </p:spPr>
      </p:sp>
      <p:sp>
        <p:nvSpPr>
          <p:cNvPr id="3" name="Notes Placeholder 2"/>
          <p:cNvSpPr>
            <a:spLocks noGrp="1"/>
          </p:cNvSpPr>
          <p:nvPr>
            <p:ph type="body" idx="1"/>
          </p:nvPr>
        </p:nvSpPr>
        <p:spPr>
          <a:xfrm>
            <a:off x="710248" y="3538490"/>
            <a:ext cx="5681980" cy="5378932"/>
          </a:xfrm>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27</a:t>
            </a:fld>
            <a:endParaRPr lang="en-CA"/>
          </a:p>
        </p:txBody>
      </p:sp>
    </p:spTree>
    <p:extLst>
      <p:ext uri="{BB962C8B-B14F-4D97-AF65-F5344CB8AC3E}">
        <p14:creationId xmlns:p14="http://schemas.microsoft.com/office/powerpoint/2010/main" val="14847049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6475" y="258763"/>
            <a:ext cx="4225925" cy="3168650"/>
          </a:xfrm>
        </p:spPr>
      </p:sp>
      <p:sp>
        <p:nvSpPr>
          <p:cNvPr id="3" name="Notes Placeholder 2"/>
          <p:cNvSpPr>
            <a:spLocks noGrp="1"/>
          </p:cNvSpPr>
          <p:nvPr>
            <p:ph type="body" idx="1"/>
          </p:nvPr>
        </p:nvSpPr>
        <p:spPr>
          <a:xfrm>
            <a:off x="710247" y="3708307"/>
            <a:ext cx="5681980" cy="3696712"/>
          </a:xfrm>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28</a:t>
            </a:fld>
            <a:endParaRPr lang="en-CA"/>
          </a:p>
        </p:txBody>
      </p:sp>
    </p:spTree>
    <p:extLst>
      <p:ext uri="{BB962C8B-B14F-4D97-AF65-F5344CB8AC3E}">
        <p14:creationId xmlns:p14="http://schemas.microsoft.com/office/powerpoint/2010/main" val="1394890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95538" y="403225"/>
            <a:ext cx="1657350" cy="1243013"/>
          </a:xfrm>
        </p:spPr>
      </p:sp>
      <p:sp>
        <p:nvSpPr>
          <p:cNvPr id="3" name="Notes Placeholder 2"/>
          <p:cNvSpPr>
            <a:spLocks noGrp="1"/>
          </p:cNvSpPr>
          <p:nvPr>
            <p:ph type="body" idx="1"/>
          </p:nvPr>
        </p:nvSpPr>
        <p:spPr>
          <a:xfrm>
            <a:off x="616722" y="1646238"/>
            <a:ext cx="5681980" cy="7497762"/>
          </a:xfrm>
        </p:spPr>
        <p:txBody>
          <a:bodyPr/>
          <a:lstStyle/>
          <a:p>
            <a:endParaRPr lang="en-US" alt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29</a:t>
            </a:fld>
            <a:endParaRPr lang="en-CA" dirty="0"/>
          </a:p>
        </p:txBody>
      </p:sp>
    </p:spTree>
    <p:extLst>
      <p:ext uri="{BB962C8B-B14F-4D97-AF65-F5344CB8AC3E}">
        <p14:creationId xmlns:p14="http://schemas.microsoft.com/office/powerpoint/2010/main" val="3395116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0"/>
            <a:ext cx="4225925" cy="3168650"/>
          </a:xfrm>
        </p:spPr>
      </p:sp>
      <p:sp>
        <p:nvSpPr>
          <p:cNvPr id="3" name="Notes Placeholder 2"/>
          <p:cNvSpPr>
            <a:spLocks noGrp="1"/>
          </p:cNvSpPr>
          <p:nvPr>
            <p:ph type="body" idx="1"/>
          </p:nvPr>
        </p:nvSpPr>
        <p:spPr>
          <a:xfrm>
            <a:off x="318362" y="3512364"/>
            <a:ext cx="5681980" cy="3696712"/>
          </a:xfrm>
        </p:spPr>
        <p:txBody>
          <a:bodyPr/>
          <a:lstStyle/>
          <a:p>
            <a:endParaRPr lang="en-US" sz="16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a:t>
            </a:fld>
            <a:endParaRPr lang="en-CA"/>
          </a:p>
        </p:txBody>
      </p:sp>
    </p:spTree>
    <p:extLst>
      <p:ext uri="{BB962C8B-B14F-4D97-AF65-F5344CB8AC3E}">
        <p14:creationId xmlns:p14="http://schemas.microsoft.com/office/powerpoint/2010/main" val="26525576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38425" y="336550"/>
            <a:ext cx="1622425" cy="1217613"/>
          </a:xfrm>
        </p:spPr>
      </p:sp>
      <p:sp>
        <p:nvSpPr>
          <p:cNvPr id="3" name="Notes Placeholder 2"/>
          <p:cNvSpPr>
            <a:spLocks noGrp="1"/>
          </p:cNvSpPr>
          <p:nvPr>
            <p:ph type="body" idx="1"/>
          </p:nvPr>
        </p:nvSpPr>
        <p:spPr>
          <a:xfrm>
            <a:off x="514305" y="1554163"/>
            <a:ext cx="5681980" cy="7497762"/>
          </a:xfrm>
        </p:spPr>
        <p:txBody>
          <a:bodyPr/>
          <a:lstStyle/>
          <a:p>
            <a:endParaRPr lang="en-US" sz="1000" dirty="0"/>
          </a:p>
          <a:p>
            <a:endParaRPr lang="en-US" sz="1000" dirty="0"/>
          </a:p>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30</a:t>
            </a:fld>
            <a:endParaRPr lang="en-CA"/>
          </a:p>
        </p:txBody>
      </p:sp>
    </p:spTree>
    <p:extLst>
      <p:ext uri="{BB962C8B-B14F-4D97-AF65-F5344CB8AC3E}">
        <p14:creationId xmlns:p14="http://schemas.microsoft.com/office/powerpoint/2010/main" val="3720032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0800" y="193675"/>
            <a:ext cx="4225925" cy="3168650"/>
          </a:xfrm>
        </p:spPr>
      </p:sp>
      <p:sp>
        <p:nvSpPr>
          <p:cNvPr id="3" name="Notes Placeholder 2"/>
          <p:cNvSpPr>
            <a:spLocks noGrp="1"/>
          </p:cNvSpPr>
          <p:nvPr>
            <p:ph type="body" idx="1"/>
          </p:nvPr>
        </p:nvSpPr>
        <p:spPr>
          <a:xfrm>
            <a:off x="710247" y="3786684"/>
            <a:ext cx="5681980" cy="5130738"/>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31</a:t>
            </a:fld>
            <a:endParaRPr lang="en-CA"/>
          </a:p>
        </p:txBody>
      </p:sp>
    </p:spTree>
    <p:extLst>
      <p:ext uri="{BB962C8B-B14F-4D97-AF65-F5344CB8AC3E}">
        <p14:creationId xmlns:p14="http://schemas.microsoft.com/office/powerpoint/2010/main" val="2219560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24075" y="193675"/>
            <a:ext cx="2651125" cy="1987550"/>
          </a:xfrm>
        </p:spPr>
      </p:sp>
      <p:sp>
        <p:nvSpPr>
          <p:cNvPr id="3" name="Notes Placeholder 2"/>
          <p:cNvSpPr>
            <a:spLocks noGrp="1"/>
          </p:cNvSpPr>
          <p:nvPr>
            <p:ph type="body" idx="1"/>
          </p:nvPr>
        </p:nvSpPr>
        <p:spPr>
          <a:xfrm>
            <a:off x="710247" y="2275307"/>
            <a:ext cx="5681980" cy="6548032"/>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32</a:t>
            </a:fld>
            <a:endParaRPr lang="en-CA"/>
          </a:p>
        </p:txBody>
      </p:sp>
    </p:spTree>
    <p:extLst>
      <p:ext uri="{BB962C8B-B14F-4D97-AF65-F5344CB8AC3E}">
        <p14:creationId xmlns:p14="http://schemas.microsoft.com/office/powerpoint/2010/main" val="20877666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258763"/>
            <a:ext cx="4225925" cy="3168650"/>
          </a:xfrm>
        </p:spPr>
      </p:sp>
      <p:sp>
        <p:nvSpPr>
          <p:cNvPr id="3" name="Notes Placeholder 2"/>
          <p:cNvSpPr>
            <a:spLocks noGrp="1"/>
          </p:cNvSpPr>
          <p:nvPr>
            <p:ph type="body" idx="1"/>
          </p:nvPr>
        </p:nvSpPr>
        <p:spPr>
          <a:xfrm>
            <a:off x="494710" y="3584922"/>
            <a:ext cx="5681980" cy="3696712"/>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33</a:t>
            </a:fld>
            <a:endParaRPr lang="en-CA"/>
          </a:p>
        </p:txBody>
      </p:sp>
    </p:spTree>
    <p:extLst>
      <p:ext uri="{BB962C8B-B14F-4D97-AF65-F5344CB8AC3E}">
        <p14:creationId xmlns:p14="http://schemas.microsoft.com/office/powerpoint/2010/main" val="14335522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298450"/>
            <a:ext cx="4225925" cy="3168650"/>
          </a:xfrm>
        </p:spPr>
      </p:sp>
      <p:sp>
        <p:nvSpPr>
          <p:cNvPr id="3" name="Notes Placeholder 2"/>
          <p:cNvSpPr>
            <a:spLocks noGrp="1"/>
          </p:cNvSpPr>
          <p:nvPr>
            <p:ph type="body" idx="1"/>
          </p:nvPr>
        </p:nvSpPr>
        <p:spPr>
          <a:xfrm>
            <a:off x="566556" y="3656055"/>
            <a:ext cx="5681980" cy="5433970"/>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34</a:t>
            </a:fld>
            <a:endParaRPr lang="en-CA"/>
          </a:p>
        </p:txBody>
      </p:sp>
    </p:spTree>
    <p:extLst>
      <p:ext uri="{BB962C8B-B14F-4D97-AF65-F5344CB8AC3E}">
        <p14:creationId xmlns:p14="http://schemas.microsoft.com/office/powerpoint/2010/main" val="10669539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0713" y="160338"/>
            <a:ext cx="933450" cy="700087"/>
          </a:xfrm>
        </p:spPr>
      </p:sp>
      <p:sp>
        <p:nvSpPr>
          <p:cNvPr id="3" name="Notes Placeholder 2"/>
          <p:cNvSpPr>
            <a:spLocks noGrp="1"/>
          </p:cNvSpPr>
          <p:nvPr>
            <p:ph type="body" idx="1"/>
          </p:nvPr>
        </p:nvSpPr>
        <p:spPr>
          <a:xfrm>
            <a:off x="799782" y="824593"/>
            <a:ext cx="5681980" cy="8403544"/>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35</a:t>
            </a:fld>
            <a:endParaRPr lang="en-CA"/>
          </a:p>
        </p:txBody>
      </p:sp>
    </p:spTree>
    <p:extLst>
      <p:ext uri="{BB962C8B-B14F-4D97-AF65-F5344CB8AC3E}">
        <p14:creationId xmlns:p14="http://schemas.microsoft.com/office/powerpoint/2010/main" val="35513697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35300" y="128588"/>
            <a:ext cx="1031875" cy="773112"/>
          </a:xfrm>
        </p:spPr>
      </p:sp>
      <p:sp>
        <p:nvSpPr>
          <p:cNvPr id="3" name="Notes Placeholder 2"/>
          <p:cNvSpPr>
            <a:spLocks noGrp="1"/>
          </p:cNvSpPr>
          <p:nvPr>
            <p:ph type="body" idx="1"/>
          </p:nvPr>
        </p:nvSpPr>
        <p:spPr>
          <a:xfrm>
            <a:off x="579620" y="1249726"/>
            <a:ext cx="5681980" cy="7763646"/>
          </a:xfrm>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36</a:t>
            </a:fld>
            <a:endParaRPr lang="en-CA"/>
          </a:p>
        </p:txBody>
      </p:sp>
    </p:spTree>
    <p:extLst>
      <p:ext uri="{BB962C8B-B14F-4D97-AF65-F5344CB8AC3E}">
        <p14:creationId xmlns:p14="http://schemas.microsoft.com/office/powerpoint/2010/main" val="3145883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7" y="4336314"/>
            <a:ext cx="5681980" cy="4586607"/>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37</a:t>
            </a:fld>
            <a:endParaRPr lang="en-CA"/>
          </a:p>
        </p:txBody>
      </p:sp>
    </p:spTree>
    <p:extLst>
      <p:ext uri="{BB962C8B-B14F-4D97-AF65-F5344CB8AC3E}">
        <p14:creationId xmlns:p14="http://schemas.microsoft.com/office/powerpoint/2010/main" val="4066803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8450" y="193675"/>
            <a:ext cx="4225925" cy="3168650"/>
          </a:xfrm>
        </p:spPr>
      </p:sp>
      <p:sp>
        <p:nvSpPr>
          <p:cNvPr id="3" name="Notes Placeholder 2"/>
          <p:cNvSpPr>
            <a:spLocks noGrp="1"/>
          </p:cNvSpPr>
          <p:nvPr>
            <p:ph type="body" idx="1"/>
          </p:nvPr>
        </p:nvSpPr>
        <p:spPr>
          <a:xfrm>
            <a:off x="840422" y="3838935"/>
            <a:ext cx="5681980" cy="3696712"/>
          </a:xfrm>
        </p:spPr>
        <p:txBody>
          <a:bodyPr/>
          <a:lstStyle/>
          <a:p>
            <a:endParaRPr lang="en-US" sz="16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4</a:t>
            </a:fld>
            <a:endParaRPr lang="en-CA"/>
          </a:p>
        </p:txBody>
      </p:sp>
    </p:spTree>
    <p:extLst>
      <p:ext uri="{BB962C8B-B14F-4D97-AF65-F5344CB8AC3E}">
        <p14:creationId xmlns:p14="http://schemas.microsoft.com/office/powerpoint/2010/main" val="317238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6338" y="141288"/>
            <a:ext cx="4225925" cy="3168650"/>
          </a:xfrm>
        </p:spPr>
      </p:sp>
      <p:sp>
        <p:nvSpPr>
          <p:cNvPr id="3" name="Notes Placeholder 2"/>
          <p:cNvSpPr>
            <a:spLocks noGrp="1"/>
          </p:cNvSpPr>
          <p:nvPr>
            <p:ph type="body" idx="1"/>
          </p:nvPr>
        </p:nvSpPr>
        <p:spPr>
          <a:xfrm>
            <a:off x="710247" y="3656056"/>
            <a:ext cx="5681980" cy="3696712"/>
          </a:xfrm>
        </p:spPr>
        <p:txBody>
          <a:bodyPr/>
          <a:lstStyle/>
          <a:p>
            <a:endParaRPr lang="en-US" sz="16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5</a:t>
            </a:fld>
            <a:endParaRPr lang="en-CA"/>
          </a:p>
        </p:txBody>
      </p:sp>
    </p:spTree>
    <p:extLst>
      <p:ext uri="{BB962C8B-B14F-4D97-AF65-F5344CB8AC3E}">
        <p14:creationId xmlns:p14="http://schemas.microsoft.com/office/powerpoint/2010/main" val="63260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7475" y="180975"/>
            <a:ext cx="1584325" cy="1189038"/>
          </a:xfrm>
        </p:spPr>
      </p:sp>
      <p:sp>
        <p:nvSpPr>
          <p:cNvPr id="3" name="Notes Placeholder 2"/>
          <p:cNvSpPr>
            <a:spLocks noGrp="1"/>
          </p:cNvSpPr>
          <p:nvPr>
            <p:ph type="body" idx="1"/>
          </p:nvPr>
        </p:nvSpPr>
        <p:spPr>
          <a:xfrm>
            <a:off x="608647" y="1491975"/>
            <a:ext cx="5681980" cy="7077105"/>
          </a:xfrm>
        </p:spPr>
        <p:txBody>
          <a:bodyPr/>
          <a:lstStyle/>
          <a:p>
            <a:r>
              <a:rPr lang="en-US" sz="1400" dirty="0"/>
              <a:t>let’s look at a performance management definition – there are many good definitions out there to use.</a:t>
            </a:r>
          </a:p>
          <a:p>
            <a:endParaRPr lang="en-US" sz="1400" dirty="0"/>
          </a:p>
          <a:p>
            <a:r>
              <a:rPr lang="en-US" sz="1400" dirty="0"/>
              <a:t>Perf management is a two-way continuous process of setting expectations, observation, planning and coaching that occurs throughout the year.</a:t>
            </a:r>
          </a:p>
          <a:p>
            <a:endParaRPr lang="en-US" sz="1400" dirty="0"/>
          </a:p>
          <a:p>
            <a:r>
              <a:rPr lang="en-US" sz="1400" dirty="0"/>
              <a:t>When well done, the process moves the organization forward towards its goals  and raises the performance bar of all colleagues</a:t>
            </a:r>
          </a:p>
          <a:p>
            <a:endParaRPr lang="en-US" sz="1400" dirty="0"/>
          </a:p>
          <a:p>
            <a:r>
              <a:rPr lang="en-US" sz="1400" dirty="0"/>
              <a:t>That is what we are all working towards and </a:t>
            </a:r>
            <a:r>
              <a:rPr lang="en-US" sz="1400" b="1" u="sng" dirty="0"/>
              <a:t>the goal here today </a:t>
            </a:r>
            <a:r>
              <a:rPr lang="en-US" sz="1400" dirty="0"/>
              <a:t>is to have you leave feeling that you have a greater mastery of the perf mgmt. process and if you are tasked with leading the process in your organization, the goal for today is that you pick up one or two new ideas to augment your existing program.</a:t>
            </a:r>
          </a:p>
          <a:p>
            <a:endParaRPr lang="en-US" sz="1400" dirty="0"/>
          </a:p>
          <a:p>
            <a:r>
              <a:rPr lang="en-US" altLang="en-US" sz="1400" dirty="0"/>
              <a:t>ACCORDING TO THE “WAR FOR TALENT” RESEARCH CONDUCTED BY MCKINSEY AND SIBSON. ONLY 30% OF EMPLOYEES SAY THEY RECEIVE FEEDBACK OF REAL VALUE IN IMPROVING THEIR PERFORMANCE, That leaves all of us huge room for improvement.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400" dirty="0"/>
              <a:t>However, COMPANIES THAT HAVE MADE ONE OR MORE OF THE following THREE SHIFTS HAVE IMPROVED THE GROWTH RATE OF THE COMPANY AND HAVE REDUCED UNWANTED EMPLOYEE TURNOVER.</a:t>
            </a:r>
          </a:p>
          <a:p>
            <a:endParaRPr lang="en-US" altLang="en-US" sz="1400" dirty="0"/>
          </a:p>
          <a:p>
            <a:r>
              <a:rPr lang="en-US" altLang="en-US" sz="1400" dirty="0"/>
              <a:t>And these are:</a:t>
            </a:r>
          </a:p>
          <a:p>
            <a:endParaRPr lang="en-US" altLang="en-US" sz="1400" dirty="0"/>
          </a:p>
          <a:p>
            <a:pPr>
              <a:buClr>
                <a:srgbClr val="CC3300"/>
              </a:buClr>
              <a:buFont typeface="Monotype Sorts" pitchFamily="2" charset="2"/>
              <a:buChar char="P"/>
            </a:pPr>
            <a:r>
              <a:rPr lang="en-CA" altLang="en-US" sz="1400" dirty="0"/>
              <a:t>Focusing performance management efforts on improving  </a:t>
            </a:r>
          </a:p>
          <a:p>
            <a:pPr>
              <a:buClr>
                <a:srgbClr val="CC3300"/>
              </a:buClr>
              <a:buFont typeface="Monotype Sorts" pitchFamily="2" charset="2"/>
              <a:buNone/>
            </a:pPr>
            <a:r>
              <a:rPr lang="en-CA" altLang="en-US" sz="1400" dirty="0"/>
              <a:t>     business results </a:t>
            </a:r>
          </a:p>
          <a:p>
            <a:pPr>
              <a:buClr>
                <a:srgbClr val="CC3300"/>
              </a:buClr>
              <a:buFont typeface="Monotype Sorts" pitchFamily="2" charset="2"/>
              <a:buChar char="P"/>
            </a:pPr>
            <a:r>
              <a:rPr lang="en-CA" altLang="en-US" sz="1400" dirty="0"/>
              <a:t>  Shifting accountability and ownership of managing </a:t>
            </a:r>
          </a:p>
          <a:p>
            <a:pPr>
              <a:buClr>
                <a:srgbClr val="CC3300"/>
              </a:buClr>
              <a:buFont typeface="Monotype Sorts" pitchFamily="2" charset="2"/>
              <a:buNone/>
            </a:pPr>
            <a:r>
              <a:rPr lang="en-CA" altLang="en-US" sz="1400" dirty="0"/>
              <a:t>     performance to individuals</a:t>
            </a:r>
          </a:p>
          <a:p>
            <a:pPr>
              <a:buClr>
                <a:srgbClr val="CC3300"/>
              </a:buClr>
              <a:buFont typeface="Monotype Sorts" pitchFamily="2" charset="2"/>
              <a:buChar char="P"/>
            </a:pPr>
            <a:r>
              <a:rPr lang="en-CA" altLang="en-US" sz="1400" dirty="0"/>
              <a:t>  Making performance management “the way we run the business” and</a:t>
            </a:r>
          </a:p>
          <a:p>
            <a:pPr>
              <a:buClr>
                <a:srgbClr val="CC3300"/>
              </a:buClr>
              <a:buFont typeface="Monotype Sorts" pitchFamily="2" charset="2"/>
              <a:buChar char="P"/>
            </a:pPr>
            <a:r>
              <a:rPr lang="en-CA" altLang="en-US" sz="1400" dirty="0"/>
              <a:t>  Utilizing Coaching</a:t>
            </a:r>
          </a:p>
          <a:p>
            <a:pPr>
              <a:buClr>
                <a:srgbClr val="CC3300"/>
              </a:buClr>
              <a:buFont typeface="Monotype Sorts" pitchFamily="2" charset="2"/>
              <a:buChar char="P"/>
            </a:pPr>
            <a:endParaRPr lang="en-CA" altLang="en-US" sz="1400" dirty="0"/>
          </a:p>
          <a:p>
            <a:pPr>
              <a:buClr>
                <a:srgbClr val="CC3300"/>
              </a:buClr>
              <a:buFont typeface="Monotype Sorts" pitchFamily="2" charset="2"/>
              <a:buChar char="P"/>
            </a:pPr>
            <a:r>
              <a:rPr lang="en-CA" altLang="en-US" sz="1400" dirty="0"/>
              <a:t>The more integrated you can make performance management into the way you to business , the more success you will have.</a:t>
            </a:r>
          </a:p>
          <a:p>
            <a:endParaRPr lang="en-US" altLang="en-US" sz="1400" dirty="0"/>
          </a:p>
          <a:p>
            <a:endParaRPr lang="en-US" altLang="en-US" sz="1400" dirty="0"/>
          </a:p>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6</a:t>
            </a:fld>
            <a:endParaRPr lang="en-CA"/>
          </a:p>
        </p:txBody>
      </p:sp>
    </p:spTree>
    <p:extLst>
      <p:ext uri="{BB962C8B-B14F-4D97-AF65-F5344CB8AC3E}">
        <p14:creationId xmlns:p14="http://schemas.microsoft.com/office/powerpoint/2010/main" val="2714221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296863"/>
            <a:ext cx="4225925" cy="3168650"/>
          </a:xfrm>
        </p:spPr>
      </p:sp>
      <p:sp>
        <p:nvSpPr>
          <p:cNvPr id="3" name="Notes Placeholder 2"/>
          <p:cNvSpPr>
            <a:spLocks noGrp="1"/>
          </p:cNvSpPr>
          <p:nvPr>
            <p:ph type="body" idx="1"/>
          </p:nvPr>
        </p:nvSpPr>
        <p:spPr>
          <a:xfrm>
            <a:off x="527368" y="3786683"/>
            <a:ext cx="5681980" cy="4791259"/>
          </a:xfrm>
        </p:spPr>
        <p:txBody>
          <a:bodyPr/>
          <a:lstStyle/>
          <a:p>
            <a:r>
              <a:rPr lang="en-CA" sz="1400" dirty="0"/>
              <a:t> </a:t>
            </a:r>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7</a:t>
            </a:fld>
            <a:endParaRPr lang="en-CA"/>
          </a:p>
        </p:txBody>
      </p:sp>
    </p:spTree>
    <p:extLst>
      <p:ext uri="{BB962C8B-B14F-4D97-AF65-F5344CB8AC3E}">
        <p14:creationId xmlns:p14="http://schemas.microsoft.com/office/powerpoint/2010/main" val="4127895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75" y="360363"/>
            <a:ext cx="2549525" cy="1912937"/>
          </a:xfrm>
        </p:spPr>
      </p:sp>
      <p:sp>
        <p:nvSpPr>
          <p:cNvPr id="3" name="Notes Placeholder 2"/>
          <p:cNvSpPr>
            <a:spLocks noGrp="1"/>
          </p:cNvSpPr>
          <p:nvPr>
            <p:ph type="body" idx="1"/>
          </p:nvPr>
        </p:nvSpPr>
        <p:spPr>
          <a:xfrm>
            <a:off x="608647" y="2862637"/>
            <a:ext cx="5681980" cy="5461819"/>
          </a:xfrm>
        </p:spPr>
        <p:txBody>
          <a:bodyPr/>
          <a:lstStyle/>
          <a:p>
            <a:endParaRPr lang="en-US"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8</a:t>
            </a:fld>
            <a:endParaRPr lang="en-CA"/>
          </a:p>
        </p:txBody>
      </p:sp>
    </p:spTree>
    <p:extLst>
      <p:ext uri="{BB962C8B-B14F-4D97-AF65-F5344CB8AC3E}">
        <p14:creationId xmlns:p14="http://schemas.microsoft.com/office/powerpoint/2010/main" val="1741237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6675" y="441325"/>
            <a:ext cx="4225925" cy="3168650"/>
          </a:xfrm>
        </p:spPr>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5"/>
          </p:nvPr>
        </p:nvSpPr>
        <p:spPr/>
        <p:txBody>
          <a:bodyPr/>
          <a:lstStyle/>
          <a:p>
            <a:fld id="{60074060-D035-4CEA-AFC0-06550A73BDED}" type="slidenum">
              <a:rPr lang="en-CA" smtClean="0"/>
              <a:pPr/>
              <a:t>9</a:t>
            </a:fld>
            <a:endParaRPr lang="en-CA"/>
          </a:p>
        </p:txBody>
      </p:sp>
    </p:spTree>
    <p:extLst>
      <p:ext uri="{BB962C8B-B14F-4D97-AF65-F5344CB8AC3E}">
        <p14:creationId xmlns:p14="http://schemas.microsoft.com/office/powerpoint/2010/main" val="3868802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1E7FFD-B13D-437D-99C7-00969077FCC7}" type="datetime1">
              <a:rPr lang="en-CA" smtClean="0"/>
              <a:t>2019-09-19</a:t>
            </a:fld>
            <a:endParaRPr lang="en-CA"/>
          </a:p>
        </p:txBody>
      </p:sp>
      <p:pic>
        <p:nvPicPr>
          <p:cNvPr id="9" name="Picture 8">
            <a:extLst>
              <a:ext uri="{FF2B5EF4-FFF2-40B4-BE49-F238E27FC236}">
                <a16:creationId xmlns:a16="http://schemas.microsoft.com/office/drawing/2014/main" id="{45C5669C-A318-4DCA-80E0-EC7012B7471E}"/>
              </a:ext>
            </a:extLst>
          </p:cNvPr>
          <p:cNvPicPr>
            <a:picLocks noChangeAspect="1"/>
          </p:cNvPicPr>
          <p:nvPr userDrawn="1"/>
        </p:nvPicPr>
        <p:blipFill>
          <a:blip r:embed="rId2" cstate="print"/>
          <a:stretch>
            <a:fillRect/>
          </a:stretch>
        </p:blipFill>
        <p:spPr>
          <a:xfrm>
            <a:off x="0" y="6534150"/>
            <a:ext cx="9144000" cy="323850"/>
          </a:xfrm>
          <a:prstGeom prst="rect">
            <a:avLst/>
          </a:prstGeom>
        </p:spPr>
      </p:pic>
      <p:grpSp>
        <p:nvGrpSpPr>
          <p:cNvPr id="12" name="Group 11">
            <a:extLst>
              <a:ext uri="{FF2B5EF4-FFF2-40B4-BE49-F238E27FC236}">
                <a16:creationId xmlns:a16="http://schemas.microsoft.com/office/drawing/2014/main" id="{8000F796-501F-4EE0-A3B0-E020EBD16BFB}"/>
              </a:ext>
            </a:extLst>
          </p:cNvPr>
          <p:cNvGrpSpPr/>
          <p:nvPr userDrawn="1"/>
        </p:nvGrpSpPr>
        <p:grpSpPr>
          <a:xfrm>
            <a:off x="3505200" y="0"/>
            <a:ext cx="5638800" cy="733425"/>
            <a:chOff x="3505200" y="1078707"/>
            <a:chExt cx="5638800" cy="733425"/>
          </a:xfrm>
        </p:grpSpPr>
        <p:pic>
          <p:nvPicPr>
            <p:cNvPr id="10" name="Picture 9">
              <a:extLst>
                <a:ext uri="{FF2B5EF4-FFF2-40B4-BE49-F238E27FC236}">
                  <a16:creationId xmlns:a16="http://schemas.microsoft.com/office/drawing/2014/main" id="{F8DFC0D0-7603-46B1-992C-1C69C6F7DC4A}"/>
                </a:ext>
              </a:extLst>
            </p:cNvPr>
            <p:cNvPicPr>
              <a:picLocks noChangeAspect="1"/>
            </p:cNvPicPr>
            <p:nvPr userDrawn="1"/>
          </p:nvPicPr>
          <p:blipFill>
            <a:blip r:embed="rId3" cstate="print"/>
            <a:stretch>
              <a:fillRect/>
            </a:stretch>
          </p:blipFill>
          <p:spPr>
            <a:xfrm>
              <a:off x="3505200" y="1078707"/>
              <a:ext cx="5638800" cy="733425"/>
            </a:xfrm>
            <a:prstGeom prst="rect">
              <a:avLst/>
            </a:prstGeom>
          </p:spPr>
        </p:pic>
        <p:sp>
          <p:nvSpPr>
            <p:cNvPr id="11" name="Rectangle 10">
              <a:extLst>
                <a:ext uri="{FF2B5EF4-FFF2-40B4-BE49-F238E27FC236}">
                  <a16:creationId xmlns:a16="http://schemas.microsoft.com/office/drawing/2014/main" id="{37F0C2C9-CA15-4935-9CF6-9992C872A70E}"/>
                </a:ext>
              </a:extLst>
            </p:cNvPr>
            <p:cNvSpPr/>
            <p:nvPr userDrawn="1"/>
          </p:nvSpPr>
          <p:spPr>
            <a:xfrm>
              <a:off x="3505200" y="1103421"/>
              <a:ext cx="4823254" cy="667715"/>
            </a:xfrm>
            <a:prstGeom prst="rect">
              <a:avLst/>
            </a:prstGeom>
            <a:solidFill>
              <a:srgbClr val="D4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5" name="Footer Placeholder 4"/>
          <p:cNvSpPr>
            <a:spLocks noGrp="1"/>
          </p:cNvSpPr>
          <p:nvPr>
            <p:ph type="ftr" sz="quarter" idx="11"/>
          </p:nvPr>
        </p:nvSpPr>
        <p:spPr>
          <a:xfrm>
            <a:off x="0" y="6492875"/>
            <a:ext cx="3086100" cy="365125"/>
          </a:xfrm>
        </p:spPr>
        <p:txBody>
          <a:bodyPr/>
          <a:lstStyle>
            <a:lvl1pPr algn="l">
              <a:defRPr>
                <a:solidFill>
                  <a:schemeClr val="bg1"/>
                </a:solidFill>
              </a:defRPr>
            </a:lvl1pPr>
          </a:lstStyle>
          <a:p>
            <a:r>
              <a:rPr lang="en-CA" dirty="0"/>
              <a:t>Proprietary and Confidential</a:t>
            </a:r>
          </a:p>
        </p:txBody>
      </p:sp>
      <p:sp>
        <p:nvSpPr>
          <p:cNvPr id="13" name="Slide Number Placeholder 5">
            <a:extLst>
              <a:ext uri="{FF2B5EF4-FFF2-40B4-BE49-F238E27FC236}">
                <a16:creationId xmlns:a16="http://schemas.microsoft.com/office/drawing/2014/main" id="{E97B0FA3-1FE0-48ED-B2A0-15D77E1ACE02}"/>
              </a:ext>
            </a:extLst>
          </p:cNvPr>
          <p:cNvSpPr>
            <a:spLocks noGrp="1"/>
          </p:cNvSpPr>
          <p:nvPr>
            <p:ph type="sldNum" sz="quarter" idx="4"/>
          </p:nvPr>
        </p:nvSpPr>
        <p:spPr>
          <a:xfrm>
            <a:off x="7059083" y="6492875"/>
            <a:ext cx="2057400" cy="365125"/>
          </a:xfrm>
          <a:prstGeom prst="rect">
            <a:avLst/>
          </a:prstGeom>
        </p:spPr>
        <p:txBody>
          <a:bodyPr vert="horz" lIns="91440" tIns="45720" rIns="91440" bIns="45720" rtlCol="0" anchor="ctr"/>
          <a:lstStyle>
            <a:lvl1pPr algn="r">
              <a:defRPr sz="800">
                <a:solidFill>
                  <a:schemeClr val="bg1"/>
                </a:solidFill>
              </a:defRPr>
            </a:lvl1pPr>
          </a:lstStyle>
          <a:p>
            <a:fld id="{C778632D-1F20-4C83-95D8-213FF7EB0950}" type="slidenum">
              <a:rPr lang="en-CA" smtClean="0"/>
              <a:pPr/>
              <a:t>‹#›</a:t>
            </a:fld>
            <a:endParaRPr lang="en-CA" dirty="0"/>
          </a:p>
        </p:txBody>
      </p:sp>
    </p:spTree>
    <p:extLst>
      <p:ext uri="{BB962C8B-B14F-4D97-AF65-F5344CB8AC3E}">
        <p14:creationId xmlns:p14="http://schemas.microsoft.com/office/powerpoint/2010/main" val="239971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48D49E-E2FD-4D54-979E-B728B5140A64}" type="datetime1">
              <a:rPr lang="en-CA" smtClean="0"/>
              <a:t>2019-09-19</a:t>
            </a:fld>
            <a:endParaRPr lang="en-CA"/>
          </a:p>
        </p:txBody>
      </p:sp>
      <p:sp>
        <p:nvSpPr>
          <p:cNvPr id="5" name="Footer Placeholder 4"/>
          <p:cNvSpPr>
            <a:spLocks noGrp="1"/>
          </p:cNvSpPr>
          <p:nvPr>
            <p:ph type="ftr" sz="quarter" idx="11"/>
          </p:nvPr>
        </p:nvSpPr>
        <p:spPr/>
        <p:txBody>
          <a:bodyPr/>
          <a:lstStyle/>
          <a:p>
            <a:r>
              <a:rPr lang="en-CA"/>
              <a:t>Proprietary and Confidential</a:t>
            </a:r>
          </a:p>
        </p:txBody>
      </p:sp>
      <p:sp>
        <p:nvSpPr>
          <p:cNvPr id="6" name="Slide Number Placeholder 5"/>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1234849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3CF444-9DD2-4F25-8A73-5E3EBEDD6082}" type="datetime1">
              <a:rPr lang="en-CA" smtClean="0"/>
              <a:t>2019-09-19</a:t>
            </a:fld>
            <a:endParaRPr lang="en-CA"/>
          </a:p>
        </p:txBody>
      </p:sp>
      <p:sp>
        <p:nvSpPr>
          <p:cNvPr id="5" name="Footer Placeholder 4"/>
          <p:cNvSpPr>
            <a:spLocks noGrp="1"/>
          </p:cNvSpPr>
          <p:nvPr>
            <p:ph type="ftr" sz="quarter" idx="11"/>
          </p:nvPr>
        </p:nvSpPr>
        <p:spPr/>
        <p:txBody>
          <a:bodyPr/>
          <a:lstStyle/>
          <a:p>
            <a:r>
              <a:rPr lang="en-CA"/>
              <a:t>Proprietary and Confidential</a:t>
            </a:r>
          </a:p>
        </p:txBody>
      </p:sp>
      <p:sp>
        <p:nvSpPr>
          <p:cNvPr id="6" name="Slide Number Placeholder 5"/>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1750682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D7C8F3-5594-45A6-857F-65FB551A00CC}" type="datetime1">
              <a:rPr lang="en-CA" smtClean="0"/>
              <a:t>2019-09-19</a:t>
            </a:fld>
            <a:endParaRPr lang="en-CA"/>
          </a:p>
        </p:txBody>
      </p:sp>
      <p:sp>
        <p:nvSpPr>
          <p:cNvPr id="5" name="Footer Placeholder 4"/>
          <p:cNvSpPr>
            <a:spLocks noGrp="1"/>
          </p:cNvSpPr>
          <p:nvPr>
            <p:ph type="ftr" sz="quarter" idx="11"/>
          </p:nvPr>
        </p:nvSpPr>
        <p:spPr/>
        <p:txBody>
          <a:bodyPr/>
          <a:lstStyle/>
          <a:p>
            <a:r>
              <a:rPr lang="en-CA"/>
              <a:t>Proprietary and Confidential</a:t>
            </a:r>
            <a:endParaRPr lang="en-CA" dirty="0"/>
          </a:p>
        </p:txBody>
      </p:sp>
      <p:sp>
        <p:nvSpPr>
          <p:cNvPr id="6" name="Slide Number Placeholder 5"/>
          <p:cNvSpPr>
            <a:spLocks noGrp="1"/>
          </p:cNvSpPr>
          <p:nvPr>
            <p:ph type="sldNum" sz="quarter" idx="12"/>
          </p:nvPr>
        </p:nvSpPr>
        <p:spPr/>
        <p:txBody>
          <a:bodyPr/>
          <a:lstStyle>
            <a:lvl1pPr>
              <a:defRPr/>
            </a:lvl1pPr>
          </a:lstStyle>
          <a:p>
            <a:fld id="{DC372CFB-3A69-4DC5-A4FB-BACAFFB6D0CA}" type="slidenum">
              <a:rPr lang="en-CA" smtClean="0"/>
              <a:pPr/>
              <a:t>‹#›</a:t>
            </a:fld>
            <a:endParaRPr lang="en-CA" dirty="0"/>
          </a:p>
        </p:txBody>
      </p:sp>
      <p:grpSp>
        <p:nvGrpSpPr>
          <p:cNvPr id="7" name="Group 6">
            <a:extLst>
              <a:ext uri="{FF2B5EF4-FFF2-40B4-BE49-F238E27FC236}">
                <a16:creationId xmlns:a16="http://schemas.microsoft.com/office/drawing/2014/main" id="{6ADFA5E5-72A4-48A9-A803-C2BE8C5FAD4F}"/>
              </a:ext>
            </a:extLst>
          </p:cNvPr>
          <p:cNvGrpSpPr/>
          <p:nvPr userDrawn="1"/>
        </p:nvGrpSpPr>
        <p:grpSpPr>
          <a:xfrm>
            <a:off x="3505200" y="0"/>
            <a:ext cx="5638800" cy="733425"/>
            <a:chOff x="3505200" y="1078707"/>
            <a:chExt cx="5638800" cy="733425"/>
          </a:xfrm>
        </p:grpSpPr>
        <p:pic>
          <p:nvPicPr>
            <p:cNvPr id="8" name="Picture 7">
              <a:extLst>
                <a:ext uri="{FF2B5EF4-FFF2-40B4-BE49-F238E27FC236}">
                  <a16:creationId xmlns:a16="http://schemas.microsoft.com/office/drawing/2014/main" id="{66C335EA-E18F-4E92-8B58-A8253FA6CD73}"/>
                </a:ext>
              </a:extLst>
            </p:cNvPr>
            <p:cNvPicPr>
              <a:picLocks noChangeAspect="1"/>
            </p:cNvPicPr>
            <p:nvPr userDrawn="1"/>
          </p:nvPicPr>
          <p:blipFill>
            <a:blip r:embed="rId2" cstate="print"/>
            <a:stretch>
              <a:fillRect/>
            </a:stretch>
          </p:blipFill>
          <p:spPr>
            <a:xfrm>
              <a:off x="3505200" y="1078707"/>
              <a:ext cx="5638800" cy="733425"/>
            </a:xfrm>
            <a:prstGeom prst="rect">
              <a:avLst/>
            </a:prstGeom>
          </p:spPr>
        </p:pic>
        <p:sp>
          <p:nvSpPr>
            <p:cNvPr id="9" name="Rectangle 8">
              <a:extLst>
                <a:ext uri="{FF2B5EF4-FFF2-40B4-BE49-F238E27FC236}">
                  <a16:creationId xmlns:a16="http://schemas.microsoft.com/office/drawing/2014/main" id="{F9DC2F0B-0494-46CE-AAA2-60E79FF25A47}"/>
                </a:ext>
              </a:extLst>
            </p:cNvPr>
            <p:cNvSpPr/>
            <p:nvPr userDrawn="1"/>
          </p:nvSpPr>
          <p:spPr>
            <a:xfrm>
              <a:off x="3505200" y="1103421"/>
              <a:ext cx="4823254" cy="667715"/>
            </a:xfrm>
            <a:prstGeom prst="rect">
              <a:avLst/>
            </a:prstGeom>
            <a:solidFill>
              <a:srgbClr val="D4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4113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D451BD-F23D-4DA9-8EBB-45D0139A5971}" type="datetime1">
              <a:rPr lang="en-CA" smtClean="0"/>
              <a:t>2019-09-19</a:t>
            </a:fld>
            <a:endParaRPr lang="en-CA"/>
          </a:p>
        </p:txBody>
      </p:sp>
      <p:sp>
        <p:nvSpPr>
          <p:cNvPr id="5" name="Footer Placeholder 4"/>
          <p:cNvSpPr>
            <a:spLocks noGrp="1"/>
          </p:cNvSpPr>
          <p:nvPr>
            <p:ph type="ftr" sz="quarter" idx="11"/>
          </p:nvPr>
        </p:nvSpPr>
        <p:spPr/>
        <p:txBody>
          <a:bodyPr/>
          <a:lstStyle/>
          <a:p>
            <a:r>
              <a:rPr lang="en-CA"/>
              <a:t>Proprietary and Confidential</a:t>
            </a:r>
            <a:endParaRPr lang="en-CA" dirty="0"/>
          </a:p>
        </p:txBody>
      </p:sp>
      <p:sp>
        <p:nvSpPr>
          <p:cNvPr id="6" name="Slide Number Placeholder 5"/>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527237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93B759-CE71-4DD1-9107-2AA114E19008}" type="datetime1">
              <a:rPr lang="en-CA" smtClean="0"/>
              <a:t>2019-09-19</a:t>
            </a:fld>
            <a:endParaRPr lang="en-CA"/>
          </a:p>
        </p:txBody>
      </p:sp>
      <p:sp>
        <p:nvSpPr>
          <p:cNvPr id="6" name="Footer Placeholder 5"/>
          <p:cNvSpPr>
            <a:spLocks noGrp="1"/>
          </p:cNvSpPr>
          <p:nvPr>
            <p:ph type="ftr" sz="quarter" idx="11"/>
          </p:nvPr>
        </p:nvSpPr>
        <p:spPr/>
        <p:txBody>
          <a:bodyPr/>
          <a:lstStyle/>
          <a:p>
            <a:r>
              <a:rPr lang="en-CA"/>
              <a:t>Proprietary and Confidential</a:t>
            </a:r>
          </a:p>
        </p:txBody>
      </p:sp>
      <p:sp>
        <p:nvSpPr>
          <p:cNvPr id="7" name="Slide Number Placeholder 6"/>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2610430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58582B-E298-4047-B664-A7ECE09B63E7}" type="datetime1">
              <a:rPr lang="en-CA" smtClean="0"/>
              <a:t>2019-09-19</a:t>
            </a:fld>
            <a:endParaRPr lang="en-CA"/>
          </a:p>
        </p:txBody>
      </p:sp>
      <p:sp>
        <p:nvSpPr>
          <p:cNvPr id="8" name="Footer Placeholder 7"/>
          <p:cNvSpPr>
            <a:spLocks noGrp="1"/>
          </p:cNvSpPr>
          <p:nvPr>
            <p:ph type="ftr" sz="quarter" idx="11"/>
          </p:nvPr>
        </p:nvSpPr>
        <p:spPr/>
        <p:txBody>
          <a:bodyPr/>
          <a:lstStyle/>
          <a:p>
            <a:r>
              <a:rPr lang="en-CA"/>
              <a:t>Proprietary and Confidential</a:t>
            </a:r>
          </a:p>
        </p:txBody>
      </p:sp>
      <p:sp>
        <p:nvSpPr>
          <p:cNvPr id="9" name="Slide Number Placeholder 8"/>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576685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B3E644-2462-4215-B86E-5B8232EDEC74}" type="datetime1">
              <a:rPr lang="en-CA" smtClean="0"/>
              <a:t>2019-09-19</a:t>
            </a:fld>
            <a:endParaRPr lang="en-CA"/>
          </a:p>
        </p:txBody>
      </p:sp>
      <p:sp>
        <p:nvSpPr>
          <p:cNvPr id="4" name="Footer Placeholder 3"/>
          <p:cNvSpPr>
            <a:spLocks noGrp="1"/>
          </p:cNvSpPr>
          <p:nvPr>
            <p:ph type="ftr" sz="quarter" idx="11"/>
          </p:nvPr>
        </p:nvSpPr>
        <p:spPr/>
        <p:txBody>
          <a:bodyPr/>
          <a:lstStyle/>
          <a:p>
            <a:r>
              <a:rPr lang="en-CA"/>
              <a:t>Proprietary and Confidential</a:t>
            </a:r>
          </a:p>
        </p:txBody>
      </p:sp>
      <p:sp>
        <p:nvSpPr>
          <p:cNvPr id="5" name="Slide Number Placeholder 4"/>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36968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052948-6BB9-4913-9EDB-076A2E6F4D1A}" type="datetime1">
              <a:rPr lang="en-CA" smtClean="0"/>
              <a:t>2019-09-19</a:t>
            </a:fld>
            <a:endParaRPr lang="en-CA"/>
          </a:p>
        </p:txBody>
      </p:sp>
      <p:sp>
        <p:nvSpPr>
          <p:cNvPr id="3" name="Footer Placeholder 2"/>
          <p:cNvSpPr>
            <a:spLocks noGrp="1"/>
          </p:cNvSpPr>
          <p:nvPr>
            <p:ph type="ftr" sz="quarter" idx="11"/>
          </p:nvPr>
        </p:nvSpPr>
        <p:spPr/>
        <p:txBody>
          <a:bodyPr/>
          <a:lstStyle/>
          <a:p>
            <a:r>
              <a:rPr lang="en-CA"/>
              <a:t>Proprietary and Confidential</a:t>
            </a:r>
          </a:p>
        </p:txBody>
      </p:sp>
      <p:sp>
        <p:nvSpPr>
          <p:cNvPr id="4" name="Slide Number Placeholder 3"/>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125552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D079119-89F4-4AC2-8571-BAE47DB9D508}" type="datetime1">
              <a:rPr lang="en-CA" smtClean="0"/>
              <a:t>2019-09-19</a:t>
            </a:fld>
            <a:endParaRPr lang="en-CA"/>
          </a:p>
        </p:txBody>
      </p:sp>
      <p:sp>
        <p:nvSpPr>
          <p:cNvPr id="6" name="Footer Placeholder 5"/>
          <p:cNvSpPr>
            <a:spLocks noGrp="1"/>
          </p:cNvSpPr>
          <p:nvPr>
            <p:ph type="ftr" sz="quarter" idx="11"/>
          </p:nvPr>
        </p:nvSpPr>
        <p:spPr/>
        <p:txBody>
          <a:bodyPr/>
          <a:lstStyle/>
          <a:p>
            <a:r>
              <a:rPr lang="en-CA"/>
              <a:t>Proprietary and Confidential</a:t>
            </a:r>
          </a:p>
        </p:txBody>
      </p:sp>
      <p:sp>
        <p:nvSpPr>
          <p:cNvPr id="7" name="Slide Number Placeholder 6"/>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762930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81E474-90B6-4C51-AF9D-2752E0C6CCF2}" type="datetime1">
              <a:rPr lang="en-CA" smtClean="0"/>
              <a:t>2019-09-19</a:t>
            </a:fld>
            <a:endParaRPr lang="en-CA"/>
          </a:p>
        </p:txBody>
      </p:sp>
      <p:sp>
        <p:nvSpPr>
          <p:cNvPr id="6" name="Footer Placeholder 5"/>
          <p:cNvSpPr>
            <a:spLocks noGrp="1"/>
          </p:cNvSpPr>
          <p:nvPr>
            <p:ph type="ftr" sz="quarter" idx="11"/>
          </p:nvPr>
        </p:nvSpPr>
        <p:spPr/>
        <p:txBody>
          <a:bodyPr/>
          <a:lstStyle/>
          <a:p>
            <a:r>
              <a:rPr lang="en-CA"/>
              <a:t>Proprietary and Confidential</a:t>
            </a:r>
          </a:p>
        </p:txBody>
      </p:sp>
      <p:sp>
        <p:nvSpPr>
          <p:cNvPr id="7" name="Slide Number Placeholder 6"/>
          <p:cNvSpPr>
            <a:spLocks noGrp="1"/>
          </p:cNvSpPr>
          <p:nvPr>
            <p:ph type="sldNum" sz="quarter" idx="12"/>
          </p:nvPr>
        </p:nvSpPr>
        <p:spPr/>
        <p:txBody>
          <a:bodyPr/>
          <a:lstStyle/>
          <a:p>
            <a:fld id="{6EE2AB20-A888-4489-900F-F796C7C5A086}" type="slidenum">
              <a:rPr lang="en-CA" smtClean="0"/>
              <a:pPr/>
              <a:t>‹#›</a:t>
            </a:fld>
            <a:endParaRPr lang="en-CA"/>
          </a:p>
        </p:txBody>
      </p:sp>
    </p:spTree>
    <p:extLst>
      <p:ext uri="{BB962C8B-B14F-4D97-AF65-F5344CB8AC3E}">
        <p14:creationId xmlns:p14="http://schemas.microsoft.com/office/powerpoint/2010/main" val="2432351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88E3D-EDF5-493A-AAE2-296CD785E3A5}" type="datetime1">
              <a:rPr lang="en-CA" smtClean="0"/>
              <a:t>2019-09-19</a:t>
            </a:fld>
            <a:endParaRPr lang="en-CA"/>
          </a:p>
        </p:txBody>
      </p:sp>
      <p:pic>
        <p:nvPicPr>
          <p:cNvPr id="7" name="Picture 6">
            <a:extLst>
              <a:ext uri="{FF2B5EF4-FFF2-40B4-BE49-F238E27FC236}">
                <a16:creationId xmlns:a16="http://schemas.microsoft.com/office/drawing/2014/main" id="{72078E0F-CB2C-4FAB-A6A5-7B7EB9E48E41}"/>
              </a:ext>
            </a:extLst>
          </p:cNvPr>
          <p:cNvPicPr>
            <a:picLocks noChangeAspect="1"/>
          </p:cNvPicPr>
          <p:nvPr userDrawn="1"/>
        </p:nvPicPr>
        <p:blipFill>
          <a:blip r:embed="rId13" cstate="print"/>
          <a:stretch>
            <a:fillRect/>
          </a:stretch>
        </p:blipFill>
        <p:spPr>
          <a:xfrm>
            <a:off x="3251196" y="5936422"/>
            <a:ext cx="2628900" cy="644825"/>
          </a:xfrm>
          <a:prstGeom prst="rect">
            <a:avLst/>
          </a:prstGeom>
        </p:spPr>
      </p:pic>
      <p:pic>
        <p:nvPicPr>
          <p:cNvPr id="8" name="Picture 7">
            <a:extLst>
              <a:ext uri="{FF2B5EF4-FFF2-40B4-BE49-F238E27FC236}">
                <a16:creationId xmlns:a16="http://schemas.microsoft.com/office/drawing/2014/main" id="{2A2C91D5-212F-43E7-81FC-ADD7A9AF1DE6}"/>
              </a:ext>
            </a:extLst>
          </p:cNvPr>
          <p:cNvPicPr>
            <a:picLocks noChangeAspect="1"/>
          </p:cNvPicPr>
          <p:nvPr userDrawn="1"/>
        </p:nvPicPr>
        <p:blipFill>
          <a:blip r:embed="rId14" cstate="print"/>
          <a:stretch>
            <a:fillRect/>
          </a:stretch>
        </p:blipFill>
        <p:spPr>
          <a:xfrm>
            <a:off x="0" y="6534150"/>
            <a:ext cx="9144000" cy="323850"/>
          </a:xfrm>
          <a:prstGeom prst="rect">
            <a:avLst/>
          </a:prstGeom>
        </p:spPr>
      </p:pic>
      <p:sp>
        <p:nvSpPr>
          <p:cNvPr id="5" name="Footer Placeholder 4"/>
          <p:cNvSpPr>
            <a:spLocks noGrp="1"/>
          </p:cNvSpPr>
          <p:nvPr>
            <p:ph type="ftr" sz="quarter" idx="3"/>
          </p:nvPr>
        </p:nvSpPr>
        <p:spPr>
          <a:xfrm>
            <a:off x="27517" y="6490754"/>
            <a:ext cx="3086100" cy="365125"/>
          </a:xfrm>
          <a:prstGeom prst="rect">
            <a:avLst/>
          </a:prstGeom>
        </p:spPr>
        <p:txBody>
          <a:bodyPr vert="horz" lIns="91440" tIns="45720" rIns="91440" bIns="45720" rtlCol="0" anchor="ctr"/>
          <a:lstStyle>
            <a:lvl1pPr algn="l">
              <a:defRPr sz="800">
                <a:solidFill>
                  <a:schemeClr val="bg1"/>
                </a:solidFill>
              </a:defRPr>
            </a:lvl1pPr>
          </a:lstStyle>
          <a:p>
            <a:r>
              <a:rPr lang="en-CA" dirty="0"/>
              <a:t>Proprietary and Confidential</a:t>
            </a:r>
          </a:p>
        </p:txBody>
      </p:sp>
      <p:sp>
        <p:nvSpPr>
          <p:cNvPr id="6" name="Slide Number Placeholder 5"/>
          <p:cNvSpPr>
            <a:spLocks noGrp="1"/>
          </p:cNvSpPr>
          <p:nvPr>
            <p:ph type="sldNum" sz="quarter" idx="4"/>
          </p:nvPr>
        </p:nvSpPr>
        <p:spPr>
          <a:xfrm>
            <a:off x="7059083" y="6492875"/>
            <a:ext cx="2057400" cy="365125"/>
          </a:xfrm>
          <a:prstGeom prst="rect">
            <a:avLst/>
          </a:prstGeom>
        </p:spPr>
        <p:txBody>
          <a:bodyPr vert="horz" lIns="91440" tIns="45720" rIns="91440" bIns="45720" rtlCol="0" anchor="ctr"/>
          <a:lstStyle>
            <a:lvl1pPr algn="r">
              <a:defRPr sz="800">
                <a:solidFill>
                  <a:schemeClr val="bg1"/>
                </a:solidFill>
              </a:defRPr>
            </a:lvl1pPr>
          </a:lstStyle>
          <a:p>
            <a:fld id="{2E678F08-27C5-44E3-8292-18B600A69DB7}" type="slidenum">
              <a:rPr lang="en-CA" smtClean="0"/>
              <a:pPr/>
              <a:t>‹#›</a:t>
            </a:fld>
            <a:endParaRPr lang="en-CA" dirty="0"/>
          </a:p>
        </p:txBody>
      </p:sp>
      <p:pic>
        <p:nvPicPr>
          <p:cNvPr id="9" name="Picture 8">
            <a:extLst>
              <a:ext uri="{FF2B5EF4-FFF2-40B4-BE49-F238E27FC236}">
                <a16:creationId xmlns:a16="http://schemas.microsoft.com/office/drawing/2014/main" id="{634C9C71-5685-4E25-AAAD-69FF1271B698}"/>
              </a:ext>
            </a:extLst>
          </p:cNvPr>
          <p:cNvPicPr>
            <a:picLocks noChangeAspect="1"/>
          </p:cNvPicPr>
          <p:nvPr userDrawn="1"/>
        </p:nvPicPr>
        <p:blipFill>
          <a:blip r:embed="rId15" cstate="print"/>
          <a:stretch>
            <a:fillRect/>
          </a:stretch>
        </p:blipFill>
        <p:spPr>
          <a:xfrm>
            <a:off x="4838700" y="1027907"/>
            <a:ext cx="4305300" cy="4829175"/>
          </a:xfrm>
          <a:prstGeom prst="rect">
            <a:avLst/>
          </a:prstGeom>
        </p:spPr>
      </p:pic>
    </p:spTree>
    <p:extLst>
      <p:ext uri="{BB962C8B-B14F-4D97-AF65-F5344CB8AC3E}">
        <p14:creationId xmlns:p14="http://schemas.microsoft.com/office/powerpoint/2010/main" val="37237349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theconversation.com/judgement-day-farewell-but-not-goodbye-to-performance-reviews-4505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manishmo.blogspot.com/2013/06/objective-subjectivity.html"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caneprevost.com/smart-goals-coaching-how-to-effectively-set-teaching-goals-in-a-jiu-jitsu-clas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en.wikipedia.org/wiki/Simon_Sinek"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leaderimpact.wordpress.com/2018/02/19/dilbert-on-360-review-feedback/"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hyperlink" Target="http://commons.wikimedia.org/wiki/File:INF3-75_pt2_Winston_Churchill.jpg"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Sandi@soundleadership.ca"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Dts_news_bill_gates_wikipedia.JP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DA1F5-D1AA-42CC-B96F-BF953160D57B}"/>
              </a:ext>
            </a:extLst>
          </p:cNvPr>
          <p:cNvSpPr>
            <a:spLocks noGrp="1"/>
          </p:cNvSpPr>
          <p:nvPr>
            <p:ph type="ctrTitle"/>
          </p:nvPr>
        </p:nvSpPr>
        <p:spPr>
          <a:xfrm>
            <a:off x="569191" y="2414585"/>
            <a:ext cx="8343900" cy="3228975"/>
          </a:xfrm>
        </p:spPr>
        <p:txBody>
          <a:bodyPr>
            <a:normAutofit fontScale="90000"/>
          </a:bodyPr>
          <a:lstStyle/>
          <a:p>
            <a:pPr algn="l"/>
            <a:r>
              <a:rPr lang="en-CA" b="1" dirty="0">
                <a:solidFill>
                  <a:srgbClr val="4FD1DF"/>
                </a:solidFill>
              </a:rPr>
              <a:t>SOUND</a:t>
            </a:r>
            <a:r>
              <a:rPr lang="en-CA" b="1" dirty="0">
                <a:solidFill>
                  <a:srgbClr val="13839D"/>
                </a:solidFill>
              </a:rPr>
              <a:t>LEADERSHIP</a:t>
            </a:r>
            <a:br>
              <a:rPr lang="en-CA" b="1" dirty="0">
                <a:solidFill>
                  <a:srgbClr val="13839D"/>
                </a:solidFill>
              </a:rPr>
            </a:br>
            <a:br>
              <a:rPr lang="en-CA" dirty="0"/>
            </a:br>
            <a:r>
              <a:rPr lang="en-CA" sz="4900" b="1" dirty="0">
                <a:solidFill>
                  <a:srgbClr val="FF0000"/>
                </a:solidFill>
              </a:rPr>
              <a:t>MASTERING</a:t>
            </a:r>
            <a:r>
              <a:rPr lang="en-CA" sz="4900" dirty="0"/>
              <a:t> </a:t>
            </a:r>
            <a:br>
              <a:rPr lang="en-CA" dirty="0"/>
            </a:br>
            <a:r>
              <a:rPr lang="en-CA" sz="4900" b="1" dirty="0">
                <a:solidFill>
                  <a:srgbClr val="FF0000"/>
                </a:solidFill>
              </a:rPr>
              <a:t>PERFORMANCE MANAGEMENT</a:t>
            </a:r>
            <a:br>
              <a:rPr lang="en-CA" sz="4900" b="1" dirty="0">
                <a:solidFill>
                  <a:srgbClr val="FF0000"/>
                </a:solidFill>
              </a:rPr>
            </a:br>
            <a:br>
              <a:rPr lang="en-CA" sz="4900" b="1" dirty="0">
                <a:solidFill>
                  <a:srgbClr val="FF0000"/>
                </a:solidFill>
              </a:rPr>
            </a:br>
            <a:br>
              <a:rPr lang="en-CA" sz="4900" b="1" dirty="0">
                <a:solidFill>
                  <a:srgbClr val="FF0000"/>
                </a:solidFill>
              </a:rPr>
            </a:br>
            <a:r>
              <a:rPr lang="en-CA" sz="2200" b="1" dirty="0"/>
              <a:t>Sandi Hokansson</a:t>
            </a:r>
            <a:br>
              <a:rPr lang="en-CA" sz="2200" b="1" dirty="0"/>
            </a:br>
            <a:r>
              <a:rPr lang="en-CA" sz="2200" b="1" dirty="0"/>
              <a:t>Executive Coach &amp; CEO</a:t>
            </a:r>
            <a:br>
              <a:rPr lang="en-US" sz="2800" dirty="0"/>
            </a:br>
            <a:endParaRPr lang="en-CA" sz="2700" b="1" dirty="0"/>
          </a:p>
        </p:txBody>
      </p:sp>
      <p:sp>
        <p:nvSpPr>
          <p:cNvPr id="3" name="Subtitle 2">
            <a:extLst>
              <a:ext uri="{FF2B5EF4-FFF2-40B4-BE49-F238E27FC236}">
                <a16:creationId xmlns:a16="http://schemas.microsoft.com/office/drawing/2014/main" id="{E7F0E5D4-62BE-4783-BDD3-AD0AC92FA370}"/>
              </a:ext>
            </a:extLst>
          </p:cNvPr>
          <p:cNvSpPr>
            <a:spLocks noGrp="1"/>
          </p:cNvSpPr>
          <p:nvPr>
            <p:ph type="subTitle" idx="1"/>
          </p:nvPr>
        </p:nvSpPr>
        <p:spPr>
          <a:xfrm>
            <a:off x="-725557" y="5439567"/>
            <a:ext cx="4104861" cy="628650"/>
          </a:xfrm>
        </p:spPr>
        <p:txBody>
          <a:bodyPr>
            <a:noAutofit/>
          </a:bodyPr>
          <a:lstStyle/>
          <a:p>
            <a:pPr algn="r">
              <a:lnSpc>
                <a:spcPct val="120000"/>
              </a:lnSpc>
              <a:spcBef>
                <a:spcPts val="0"/>
              </a:spcBef>
            </a:pPr>
            <a:r>
              <a:rPr lang="en-CA" sz="2200" dirty="0"/>
              <a:t>“The best leaders are both </a:t>
            </a:r>
          </a:p>
          <a:p>
            <a:pPr algn="r">
              <a:lnSpc>
                <a:spcPct val="120000"/>
              </a:lnSpc>
              <a:spcBef>
                <a:spcPts val="0"/>
              </a:spcBef>
            </a:pPr>
            <a:r>
              <a:rPr lang="en-CA" sz="2200" dirty="0"/>
              <a:t>   teachers and students”</a:t>
            </a:r>
          </a:p>
        </p:txBody>
      </p:sp>
      <p:sp>
        <p:nvSpPr>
          <p:cNvPr id="5" name="Slide Number Placeholder 4">
            <a:extLst>
              <a:ext uri="{FF2B5EF4-FFF2-40B4-BE49-F238E27FC236}">
                <a16:creationId xmlns:a16="http://schemas.microsoft.com/office/drawing/2014/main" id="{C4D17EE2-DAC8-4213-A8AE-0B8475009A26}"/>
              </a:ext>
            </a:extLst>
          </p:cNvPr>
          <p:cNvSpPr>
            <a:spLocks noGrp="1"/>
          </p:cNvSpPr>
          <p:nvPr>
            <p:ph type="sldNum" sz="quarter" idx="4"/>
          </p:nvPr>
        </p:nvSpPr>
        <p:spPr/>
        <p:txBody>
          <a:bodyPr/>
          <a:lstStyle/>
          <a:p>
            <a:fld id="{6EE2AB20-A888-4489-900F-F796C7C5A086}" type="slidenum">
              <a:rPr lang="en-CA" smtClean="0"/>
              <a:pPr/>
              <a:t>1</a:t>
            </a:fld>
            <a:endParaRPr lang="en-CA" dirty="0"/>
          </a:p>
        </p:txBody>
      </p:sp>
      <p:pic>
        <p:nvPicPr>
          <p:cNvPr id="4" name="Picture 3">
            <a:extLst>
              <a:ext uri="{FF2B5EF4-FFF2-40B4-BE49-F238E27FC236}">
                <a16:creationId xmlns:a16="http://schemas.microsoft.com/office/drawing/2014/main" id="{755E8042-752E-4CD4-94B5-205DE11292B7}"/>
              </a:ext>
            </a:extLst>
          </p:cNvPr>
          <p:cNvPicPr>
            <a:picLocks noChangeAspect="1"/>
          </p:cNvPicPr>
          <p:nvPr/>
        </p:nvPicPr>
        <p:blipFill>
          <a:blip r:embed="rId3"/>
          <a:stretch>
            <a:fillRect/>
          </a:stretch>
        </p:blipFill>
        <p:spPr>
          <a:xfrm>
            <a:off x="4307609" y="4029072"/>
            <a:ext cx="4267200" cy="1323975"/>
          </a:xfrm>
          <a:prstGeom prst="rect">
            <a:avLst/>
          </a:prstGeom>
        </p:spPr>
      </p:pic>
    </p:spTree>
    <p:extLst>
      <p:ext uri="{BB962C8B-B14F-4D97-AF65-F5344CB8AC3E}">
        <p14:creationId xmlns:p14="http://schemas.microsoft.com/office/powerpoint/2010/main" val="1752330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p:txBody>
          <a:bodyPr>
            <a:normAutofit/>
          </a:bodyPr>
          <a:lstStyle/>
          <a:p>
            <a:r>
              <a:rPr lang="en-US" sz="4000" b="1" dirty="0">
                <a:solidFill>
                  <a:srgbClr val="FF0000"/>
                </a:solidFill>
              </a:rPr>
              <a:t>Findings: eliminating annual review</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10</a:t>
            </a:fld>
            <a:endParaRPr lang="en-CA" dirty="0"/>
          </a:p>
        </p:txBody>
      </p:sp>
      <p:sp>
        <p:nvSpPr>
          <p:cNvPr id="6" name="Content Placeholder 5">
            <a:extLst>
              <a:ext uri="{FF2B5EF4-FFF2-40B4-BE49-F238E27FC236}">
                <a16:creationId xmlns:a16="http://schemas.microsoft.com/office/drawing/2014/main" id="{EB509DE1-23A5-44A7-B987-5FA565CB4C2D}"/>
              </a:ext>
            </a:extLst>
          </p:cNvPr>
          <p:cNvSpPr>
            <a:spLocks noGrp="1"/>
          </p:cNvSpPr>
          <p:nvPr>
            <p:ph idx="1"/>
          </p:nvPr>
        </p:nvSpPr>
        <p:spPr/>
        <p:txBody>
          <a:bodyPr/>
          <a:lstStyle/>
          <a:p>
            <a:r>
              <a:rPr lang="en-CA" dirty="0"/>
              <a:t>Manager conversation quality declined by 14%</a:t>
            </a:r>
          </a:p>
          <a:p>
            <a:r>
              <a:rPr lang="en-CA" dirty="0"/>
              <a:t>Managers spent less time on informal reviews conversations</a:t>
            </a:r>
          </a:p>
          <a:p>
            <a:r>
              <a:rPr lang="en-CA" dirty="0"/>
              <a:t>Top performers’ satisfaction with pay differentiation decreased by 8%</a:t>
            </a:r>
          </a:p>
          <a:p>
            <a:r>
              <a:rPr lang="en-CA" dirty="0"/>
              <a:t>Employee engagement dropped by 10%</a:t>
            </a:r>
          </a:p>
        </p:txBody>
      </p:sp>
    </p:spTree>
    <p:extLst>
      <p:ext uri="{BB962C8B-B14F-4D97-AF65-F5344CB8AC3E}">
        <p14:creationId xmlns:p14="http://schemas.microsoft.com/office/powerpoint/2010/main" val="432420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423182" y="681037"/>
            <a:ext cx="8297636" cy="1325563"/>
          </a:xfrm>
        </p:spPr>
        <p:txBody>
          <a:bodyPr>
            <a:normAutofit/>
          </a:bodyPr>
          <a:lstStyle/>
          <a:p>
            <a:r>
              <a:rPr lang="en-US" sz="4000" b="1" dirty="0">
                <a:solidFill>
                  <a:srgbClr val="FF0000"/>
                </a:solidFill>
              </a:rPr>
              <a:t>JIT Coaching – The “Always On” Manager</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11</a:t>
            </a:fld>
            <a:endParaRPr lang="en-CA" dirty="0"/>
          </a:p>
        </p:txBody>
      </p:sp>
      <p:sp>
        <p:nvSpPr>
          <p:cNvPr id="6" name="Content Placeholder 5">
            <a:extLst>
              <a:ext uri="{FF2B5EF4-FFF2-40B4-BE49-F238E27FC236}">
                <a16:creationId xmlns:a16="http://schemas.microsoft.com/office/drawing/2014/main" id="{EB509DE1-23A5-44A7-B987-5FA565CB4C2D}"/>
              </a:ext>
            </a:extLst>
          </p:cNvPr>
          <p:cNvSpPr>
            <a:spLocks noGrp="1"/>
          </p:cNvSpPr>
          <p:nvPr>
            <p:ph idx="1"/>
          </p:nvPr>
        </p:nvSpPr>
        <p:spPr>
          <a:xfrm>
            <a:off x="631976" y="2006600"/>
            <a:ext cx="7455807" cy="4351338"/>
          </a:xfrm>
        </p:spPr>
        <p:txBody>
          <a:bodyPr/>
          <a:lstStyle/>
          <a:p>
            <a:pPr marL="465138" indent="0">
              <a:buNone/>
            </a:pPr>
            <a:r>
              <a:rPr lang="en-US" dirty="0"/>
              <a:t>The “Always-on” manager represents the preferred coaching approach for many organizations, but this approach — providing continuous coaching and feedback across a broad range of skills — actually degrades employee performance</a:t>
            </a:r>
          </a:p>
          <a:p>
            <a:pPr marL="465138" indent="0">
              <a:buNone/>
            </a:pPr>
            <a:endParaRPr lang="en-US" i="1" dirty="0"/>
          </a:p>
          <a:p>
            <a:pPr marL="465138" indent="0">
              <a:buNone/>
            </a:pPr>
            <a:r>
              <a:rPr lang="en-US" i="1" dirty="0"/>
              <a:t>Gartner Research 2019</a:t>
            </a:r>
            <a:endParaRPr lang="en-CA" i="1" dirty="0"/>
          </a:p>
        </p:txBody>
      </p:sp>
    </p:spTree>
    <p:extLst>
      <p:ext uri="{BB962C8B-B14F-4D97-AF65-F5344CB8AC3E}">
        <p14:creationId xmlns:p14="http://schemas.microsoft.com/office/powerpoint/2010/main" val="435190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Trends in performance management</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12</a:t>
            </a:fld>
            <a:endParaRPr lang="en-CA" dirty="0"/>
          </a:p>
        </p:txBody>
      </p:sp>
      <p:graphicFrame>
        <p:nvGraphicFramePr>
          <p:cNvPr id="3" name="Content Placeholder 2">
            <a:extLst>
              <a:ext uri="{FF2B5EF4-FFF2-40B4-BE49-F238E27FC236}">
                <a16:creationId xmlns:a16="http://schemas.microsoft.com/office/drawing/2014/main" id="{D279CDA2-448B-4DB2-A60D-DB79512D489B}"/>
              </a:ext>
            </a:extLst>
          </p:cNvPr>
          <p:cNvGraphicFramePr>
            <a:graphicFrameLocks noGrp="1"/>
          </p:cNvGraphicFramePr>
          <p:nvPr>
            <p:ph idx="1"/>
            <p:extLst>
              <p:ext uri="{D42A27DB-BD31-4B8C-83A1-F6EECF244321}">
                <p14:modId xmlns:p14="http://schemas.microsoft.com/office/powerpoint/2010/main" val="3298140164"/>
              </p:ext>
            </p:extLst>
          </p:nvPr>
        </p:nvGraphicFramePr>
        <p:xfrm>
          <a:off x="844096" y="1541780"/>
          <a:ext cx="745580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4691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What is coaching?</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13</a:t>
            </a:fld>
            <a:endParaRPr lang="en-CA" dirty="0"/>
          </a:p>
        </p:txBody>
      </p:sp>
      <p:sp>
        <p:nvSpPr>
          <p:cNvPr id="7" name="Content Placeholder 5">
            <a:extLst>
              <a:ext uri="{FF2B5EF4-FFF2-40B4-BE49-F238E27FC236}">
                <a16:creationId xmlns:a16="http://schemas.microsoft.com/office/drawing/2014/main" id="{EEFD3F47-E23A-4339-85B7-EB524C642912}"/>
              </a:ext>
            </a:extLst>
          </p:cNvPr>
          <p:cNvSpPr txBox="1">
            <a:spLocks/>
          </p:cNvSpPr>
          <p:nvPr/>
        </p:nvSpPr>
        <p:spPr>
          <a:xfrm>
            <a:off x="628650" y="1825625"/>
            <a:ext cx="745580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5138" indent="0">
              <a:buFont typeface="Arial" panose="020B0604020202020204" pitchFamily="34" charset="0"/>
              <a:buNone/>
            </a:pPr>
            <a:r>
              <a:rPr lang="en-CA" i="1" dirty="0"/>
              <a:t>“Coaching is an intentional process that creates a compelling environment for growth and effective action.”</a:t>
            </a:r>
          </a:p>
          <a:p>
            <a:pPr marL="0" indent="0">
              <a:buFont typeface="Arial" panose="020B0604020202020204" pitchFamily="34" charset="0"/>
              <a:buNone/>
            </a:pPr>
            <a:endParaRPr lang="en-CA" i="1" dirty="0"/>
          </a:p>
          <a:p>
            <a:pPr marL="465138" indent="0">
              <a:buFont typeface="Arial" panose="020B0604020202020204" pitchFamily="34" charset="0"/>
              <a:buNone/>
            </a:pPr>
            <a:r>
              <a:rPr lang="en-CA" i="1" dirty="0"/>
              <a:t>“Coaching is a one-on-one process, with specific objectives and goals focused on development potential improving relationships and enhancing performance.”</a:t>
            </a:r>
          </a:p>
        </p:txBody>
      </p:sp>
    </p:spTree>
    <p:extLst>
      <p:ext uri="{BB962C8B-B14F-4D97-AF65-F5344CB8AC3E}">
        <p14:creationId xmlns:p14="http://schemas.microsoft.com/office/powerpoint/2010/main" val="285771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What do coaches do?</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14</a:t>
            </a:fld>
            <a:endParaRPr lang="en-CA" dirty="0"/>
          </a:p>
        </p:txBody>
      </p:sp>
      <p:sp>
        <p:nvSpPr>
          <p:cNvPr id="8" name="Content Placeholder 5">
            <a:extLst>
              <a:ext uri="{FF2B5EF4-FFF2-40B4-BE49-F238E27FC236}">
                <a16:creationId xmlns:a16="http://schemas.microsoft.com/office/drawing/2014/main" id="{5053B9FB-6E5B-4D1A-8F3C-D9858FA62F80}"/>
              </a:ext>
            </a:extLst>
          </p:cNvPr>
          <p:cNvSpPr>
            <a:spLocks noGrp="1"/>
          </p:cNvSpPr>
          <p:nvPr>
            <p:ph idx="1"/>
          </p:nvPr>
        </p:nvSpPr>
        <p:spPr>
          <a:xfrm>
            <a:off x="628650" y="1825625"/>
            <a:ext cx="7886700" cy="4351338"/>
          </a:xfrm>
        </p:spPr>
        <p:txBody>
          <a:bodyPr/>
          <a:lstStyle/>
          <a:p>
            <a:r>
              <a:rPr lang="en-CA" dirty="0"/>
              <a:t>What do coaches do?</a:t>
            </a:r>
          </a:p>
          <a:p>
            <a:pPr lvl="1"/>
            <a:r>
              <a:rPr lang="en-CA" dirty="0"/>
              <a:t>Create a safe environment in which people see themselves clearly</a:t>
            </a:r>
          </a:p>
          <a:p>
            <a:r>
              <a:rPr lang="en-CA" dirty="0"/>
              <a:t>They do this by?</a:t>
            </a:r>
          </a:p>
          <a:p>
            <a:pPr lvl="1"/>
            <a:r>
              <a:rPr lang="en-CA" dirty="0"/>
              <a:t>Listening, asking focused questions, reflecting back, challenging and acknowledging the employee</a:t>
            </a:r>
          </a:p>
          <a:p>
            <a:pPr lvl="1"/>
            <a:r>
              <a:rPr lang="en-CA" dirty="0"/>
              <a:t>Meeting employees where they are</a:t>
            </a:r>
          </a:p>
          <a:p>
            <a:pPr lvl="1"/>
            <a:r>
              <a:rPr lang="en-CA" dirty="0"/>
              <a:t>Getting to know their employees, personality assessments</a:t>
            </a:r>
          </a:p>
          <a:p>
            <a:pPr lvl="1"/>
            <a:r>
              <a:rPr lang="en-CA" dirty="0"/>
              <a:t>Learning what motivates them</a:t>
            </a:r>
          </a:p>
        </p:txBody>
      </p:sp>
    </p:spTree>
    <p:extLst>
      <p:ext uri="{BB962C8B-B14F-4D97-AF65-F5344CB8AC3E}">
        <p14:creationId xmlns:p14="http://schemas.microsoft.com/office/powerpoint/2010/main" val="2024379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15</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1346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Creating a coaching organization does NOT happen by itself</a:t>
            </a:r>
          </a:p>
        </p:txBody>
      </p:sp>
      <p:sp>
        <p:nvSpPr>
          <p:cNvPr id="9" name="Content Placeholder 8">
            <a:extLst>
              <a:ext uri="{FF2B5EF4-FFF2-40B4-BE49-F238E27FC236}">
                <a16:creationId xmlns:a16="http://schemas.microsoft.com/office/drawing/2014/main" id="{9EAED975-2802-4E6C-B9AB-97114BEC0200}"/>
              </a:ext>
            </a:extLst>
          </p:cNvPr>
          <p:cNvSpPr>
            <a:spLocks noGrp="1"/>
          </p:cNvSpPr>
          <p:nvPr>
            <p:ph idx="1"/>
          </p:nvPr>
        </p:nvSpPr>
        <p:spPr/>
        <p:txBody>
          <a:bodyPr>
            <a:normAutofit/>
          </a:bodyPr>
          <a:lstStyle/>
          <a:p>
            <a:pPr>
              <a:lnSpc>
                <a:spcPct val="120000"/>
              </a:lnSpc>
              <a:spcBef>
                <a:spcPts val="0"/>
              </a:spcBef>
            </a:pPr>
            <a:endParaRPr lang="en-CA" dirty="0"/>
          </a:p>
          <a:p>
            <a:pPr>
              <a:lnSpc>
                <a:spcPct val="120000"/>
              </a:lnSpc>
              <a:spcBef>
                <a:spcPts val="0"/>
              </a:spcBef>
            </a:pPr>
            <a:endParaRPr lang="en-CA" dirty="0"/>
          </a:p>
        </p:txBody>
      </p:sp>
      <p:graphicFrame>
        <p:nvGraphicFramePr>
          <p:cNvPr id="2" name="Diagram 1">
            <a:extLst>
              <a:ext uri="{FF2B5EF4-FFF2-40B4-BE49-F238E27FC236}">
                <a16:creationId xmlns:a16="http://schemas.microsoft.com/office/drawing/2014/main" id="{3333A21C-719C-477D-B811-969DA9C33CF3}"/>
              </a:ext>
            </a:extLst>
          </p:cNvPr>
          <p:cNvGraphicFramePr/>
          <p:nvPr>
            <p:extLst>
              <p:ext uri="{D42A27DB-BD31-4B8C-83A1-F6EECF244321}">
                <p14:modId xmlns:p14="http://schemas.microsoft.com/office/powerpoint/2010/main" val="3224027662"/>
              </p:ext>
            </p:extLst>
          </p:nvPr>
        </p:nvGraphicFramePr>
        <p:xfrm>
          <a:off x="1733550" y="1896154"/>
          <a:ext cx="541972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9023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Purpose &amp; value</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16</a:t>
            </a:fld>
            <a:endParaRPr lang="en-CA" dirty="0"/>
          </a:p>
        </p:txBody>
      </p:sp>
      <p:sp>
        <p:nvSpPr>
          <p:cNvPr id="8" name="Content Placeholder 5">
            <a:extLst>
              <a:ext uri="{FF2B5EF4-FFF2-40B4-BE49-F238E27FC236}">
                <a16:creationId xmlns:a16="http://schemas.microsoft.com/office/drawing/2014/main" id="{5053B9FB-6E5B-4D1A-8F3C-D9858FA62F80}"/>
              </a:ext>
            </a:extLst>
          </p:cNvPr>
          <p:cNvSpPr>
            <a:spLocks noGrp="1"/>
          </p:cNvSpPr>
          <p:nvPr>
            <p:ph idx="1"/>
          </p:nvPr>
        </p:nvSpPr>
        <p:spPr>
          <a:xfrm>
            <a:off x="628650" y="1825625"/>
            <a:ext cx="7886700" cy="4351338"/>
          </a:xfrm>
        </p:spPr>
        <p:txBody>
          <a:bodyPr/>
          <a:lstStyle/>
          <a:p>
            <a:r>
              <a:rPr lang="en-CA" dirty="0"/>
              <a:t>Companies with strong performance management programs:</a:t>
            </a:r>
          </a:p>
          <a:p>
            <a:pPr lvl="1"/>
            <a:r>
              <a:rPr lang="en-CA" dirty="0"/>
              <a:t>Post higher profits</a:t>
            </a:r>
          </a:p>
          <a:p>
            <a:pPr lvl="1"/>
            <a:r>
              <a:rPr lang="en-CA" dirty="0"/>
              <a:t>Have better cash flow</a:t>
            </a:r>
          </a:p>
          <a:p>
            <a:pPr lvl="1"/>
            <a:r>
              <a:rPr lang="en-CA" dirty="0"/>
              <a:t>Higher stock value</a:t>
            </a:r>
          </a:p>
          <a:p>
            <a:pPr lvl="1"/>
            <a:r>
              <a:rPr lang="en-CA" dirty="0"/>
              <a:t>Show higher sales growth per employee</a:t>
            </a:r>
          </a:p>
          <a:p>
            <a:pPr lvl="1"/>
            <a:r>
              <a:rPr lang="en-CA" dirty="0"/>
              <a:t>Lower turnover (costs of turnover:  recruiting &amp; selection; orientation &amp; training; loss of customers &amp; IP; reduced productivity; decreased morale)</a:t>
            </a:r>
          </a:p>
        </p:txBody>
      </p:sp>
    </p:spTree>
    <p:extLst>
      <p:ext uri="{BB962C8B-B14F-4D97-AF65-F5344CB8AC3E}">
        <p14:creationId xmlns:p14="http://schemas.microsoft.com/office/powerpoint/2010/main" val="2010976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Purpose &amp; value</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17</a:t>
            </a:fld>
            <a:endParaRPr lang="en-CA" dirty="0"/>
          </a:p>
        </p:txBody>
      </p:sp>
      <p:sp>
        <p:nvSpPr>
          <p:cNvPr id="8" name="Content Placeholder 5">
            <a:extLst>
              <a:ext uri="{FF2B5EF4-FFF2-40B4-BE49-F238E27FC236}">
                <a16:creationId xmlns:a16="http://schemas.microsoft.com/office/drawing/2014/main" id="{5053B9FB-6E5B-4D1A-8F3C-D9858FA62F80}"/>
              </a:ext>
            </a:extLst>
          </p:cNvPr>
          <p:cNvSpPr>
            <a:spLocks noGrp="1"/>
          </p:cNvSpPr>
          <p:nvPr>
            <p:ph idx="1"/>
          </p:nvPr>
        </p:nvSpPr>
        <p:spPr>
          <a:xfrm>
            <a:off x="628650" y="1825625"/>
            <a:ext cx="7886700" cy="4351338"/>
          </a:xfrm>
        </p:spPr>
        <p:txBody>
          <a:bodyPr/>
          <a:lstStyle/>
          <a:p>
            <a:pPr>
              <a:lnSpc>
                <a:spcPct val="100000"/>
              </a:lnSpc>
              <a:spcBef>
                <a:spcPts val="0"/>
              </a:spcBef>
            </a:pPr>
            <a:r>
              <a:rPr lang="en-CA" dirty="0"/>
              <a:t>Hewitt Associates Survey</a:t>
            </a:r>
          </a:p>
          <a:p>
            <a:pPr lvl="1">
              <a:lnSpc>
                <a:spcPct val="100000"/>
              </a:lnSpc>
              <a:spcBef>
                <a:spcPts val="0"/>
              </a:spcBef>
            </a:pPr>
            <a:r>
              <a:rPr lang="en-CA" dirty="0"/>
              <a:t>Companies are only as good as their employees</a:t>
            </a:r>
          </a:p>
          <a:p>
            <a:pPr lvl="1">
              <a:lnSpc>
                <a:spcPct val="100000"/>
              </a:lnSpc>
              <a:spcBef>
                <a:spcPts val="0"/>
              </a:spcBef>
            </a:pPr>
            <a:endParaRPr lang="en-CA" dirty="0"/>
          </a:p>
          <a:p>
            <a:pPr lvl="1">
              <a:lnSpc>
                <a:spcPct val="100000"/>
              </a:lnSpc>
              <a:spcBef>
                <a:spcPts val="0"/>
              </a:spcBef>
            </a:pPr>
            <a:r>
              <a:rPr lang="en-CA" dirty="0"/>
              <a:t>A strong performance management program is a powerful way of developing staff and maximizing their potential</a:t>
            </a:r>
          </a:p>
        </p:txBody>
      </p:sp>
    </p:spTree>
    <p:extLst>
      <p:ext uri="{BB962C8B-B14F-4D97-AF65-F5344CB8AC3E}">
        <p14:creationId xmlns:p14="http://schemas.microsoft.com/office/powerpoint/2010/main" val="2734522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18</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1346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Performance reviews may/should include:</a:t>
            </a:r>
          </a:p>
        </p:txBody>
      </p:sp>
      <p:sp>
        <p:nvSpPr>
          <p:cNvPr id="9" name="Content Placeholder 8">
            <a:extLst>
              <a:ext uri="{FF2B5EF4-FFF2-40B4-BE49-F238E27FC236}">
                <a16:creationId xmlns:a16="http://schemas.microsoft.com/office/drawing/2014/main" id="{9EAED975-2802-4E6C-B9AB-97114BEC0200}"/>
              </a:ext>
            </a:extLst>
          </p:cNvPr>
          <p:cNvSpPr>
            <a:spLocks noGrp="1"/>
          </p:cNvSpPr>
          <p:nvPr>
            <p:ph idx="1"/>
          </p:nvPr>
        </p:nvSpPr>
        <p:spPr>
          <a:xfrm>
            <a:off x="628650" y="1596571"/>
            <a:ext cx="7886700" cy="4580392"/>
          </a:xfrm>
        </p:spPr>
        <p:txBody>
          <a:bodyPr>
            <a:normAutofit fontScale="92500" lnSpcReduction="10000"/>
          </a:bodyPr>
          <a:lstStyle/>
          <a:p>
            <a:pPr>
              <a:lnSpc>
                <a:spcPct val="120000"/>
              </a:lnSpc>
              <a:spcBef>
                <a:spcPts val="0"/>
              </a:spcBef>
            </a:pPr>
            <a:endParaRPr lang="en-CA" dirty="0"/>
          </a:p>
          <a:p>
            <a:pPr>
              <a:lnSpc>
                <a:spcPct val="120000"/>
              </a:lnSpc>
              <a:spcBef>
                <a:spcPts val="0"/>
              </a:spcBef>
            </a:pPr>
            <a:r>
              <a:rPr lang="en-CA" dirty="0"/>
              <a:t>Self evaluation</a:t>
            </a:r>
          </a:p>
          <a:p>
            <a:pPr>
              <a:lnSpc>
                <a:spcPct val="120000"/>
              </a:lnSpc>
              <a:spcBef>
                <a:spcPts val="0"/>
              </a:spcBef>
            </a:pPr>
            <a:r>
              <a:rPr lang="en-CA" dirty="0"/>
              <a:t>Written appraisal tied to company values, job requirements and employee contributions</a:t>
            </a:r>
          </a:p>
          <a:p>
            <a:pPr>
              <a:lnSpc>
                <a:spcPct val="120000"/>
              </a:lnSpc>
              <a:spcBef>
                <a:spcPts val="0"/>
              </a:spcBef>
            </a:pPr>
            <a:r>
              <a:rPr lang="en-CA" dirty="0"/>
              <a:t>Strategic plans</a:t>
            </a:r>
          </a:p>
          <a:p>
            <a:pPr>
              <a:lnSpc>
                <a:spcPct val="120000"/>
              </a:lnSpc>
              <a:spcBef>
                <a:spcPts val="0"/>
              </a:spcBef>
            </a:pPr>
            <a:r>
              <a:rPr lang="en-CA" dirty="0"/>
              <a:t>Goal setting  tied to performance objectives for upcoming year</a:t>
            </a:r>
          </a:p>
          <a:p>
            <a:pPr>
              <a:lnSpc>
                <a:spcPct val="120000"/>
              </a:lnSpc>
              <a:spcBef>
                <a:spcPts val="0"/>
              </a:spcBef>
            </a:pPr>
            <a:r>
              <a:rPr lang="en-CA" dirty="0"/>
              <a:t>Action plans if need for improvement</a:t>
            </a:r>
          </a:p>
          <a:p>
            <a:pPr>
              <a:lnSpc>
                <a:spcPct val="120000"/>
              </a:lnSpc>
              <a:spcBef>
                <a:spcPts val="0"/>
              </a:spcBef>
            </a:pPr>
            <a:r>
              <a:rPr lang="en-CA" dirty="0"/>
              <a:t>Career discussion and career planning opportunity</a:t>
            </a:r>
          </a:p>
          <a:p>
            <a:pPr>
              <a:lnSpc>
                <a:spcPct val="120000"/>
              </a:lnSpc>
              <a:spcBef>
                <a:spcPts val="0"/>
              </a:spcBef>
            </a:pPr>
            <a:r>
              <a:rPr lang="en-CA" dirty="0"/>
              <a:t>Upward feedback</a:t>
            </a:r>
          </a:p>
          <a:p>
            <a:pPr>
              <a:lnSpc>
                <a:spcPct val="120000"/>
              </a:lnSpc>
              <a:spcBef>
                <a:spcPts val="0"/>
              </a:spcBef>
            </a:pPr>
            <a:endParaRPr lang="en-CA" dirty="0"/>
          </a:p>
        </p:txBody>
      </p:sp>
    </p:spTree>
    <p:extLst>
      <p:ext uri="{BB962C8B-B14F-4D97-AF65-F5344CB8AC3E}">
        <p14:creationId xmlns:p14="http://schemas.microsoft.com/office/powerpoint/2010/main" val="1602345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C075069-F9CA-42DF-92D2-0AB971010D4F}"/>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Preparation for the review</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19</a:t>
            </a:fld>
            <a:endParaRPr lang="en-CA" dirty="0"/>
          </a:p>
        </p:txBody>
      </p:sp>
      <p:pic>
        <p:nvPicPr>
          <p:cNvPr id="9" name="Content Placeholder 6" descr="A drawing of a person&#10;&#10;Description automatically generated">
            <a:extLst>
              <a:ext uri="{FF2B5EF4-FFF2-40B4-BE49-F238E27FC236}">
                <a16:creationId xmlns:a16="http://schemas.microsoft.com/office/drawing/2014/main" id="{13FBC6A9-FEB0-4F2F-BA96-D2B1836BAC0B}"/>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68983" y="1690689"/>
            <a:ext cx="5257047" cy="4014875"/>
          </a:xfrm>
          <a:prstGeom prst="rect">
            <a:avLst/>
          </a:prstGeom>
        </p:spPr>
      </p:pic>
    </p:spTree>
    <p:extLst>
      <p:ext uri="{BB962C8B-B14F-4D97-AF65-F5344CB8AC3E}">
        <p14:creationId xmlns:p14="http://schemas.microsoft.com/office/powerpoint/2010/main" val="1010537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28BA8B6-F1E0-4DC0-B544-25931309EA9F}"/>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3280BC08-B32B-4F15-85A5-EE713EBD8A7E}"/>
              </a:ext>
            </a:extLst>
          </p:cNvPr>
          <p:cNvSpPr>
            <a:spLocks noGrp="1"/>
          </p:cNvSpPr>
          <p:nvPr>
            <p:ph type="title"/>
          </p:nvPr>
        </p:nvSpPr>
        <p:spPr>
          <a:xfrm>
            <a:off x="466269" y="984248"/>
            <a:ext cx="7943850" cy="866775"/>
          </a:xfrm>
        </p:spPr>
        <p:txBody>
          <a:bodyPr>
            <a:normAutofit fontScale="90000"/>
          </a:bodyPr>
          <a:lstStyle/>
          <a:p>
            <a:r>
              <a:rPr lang="en-US" b="1" dirty="0">
                <a:solidFill>
                  <a:srgbClr val="FF0000"/>
                </a:solidFill>
              </a:rPr>
              <a:t>Surprise! Managers/Leaders don’t like giving negative feedback</a:t>
            </a:r>
          </a:p>
        </p:txBody>
      </p:sp>
      <p:pic>
        <p:nvPicPr>
          <p:cNvPr id="7" name="Content Placeholder 6" descr="A screenshot of a cell phone&#10;&#10;Description automatically generated">
            <a:extLst>
              <a:ext uri="{FF2B5EF4-FFF2-40B4-BE49-F238E27FC236}">
                <a16:creationId xmlns:a16="http://schemas.microsoft.com/office/drawing/2014/main" id="{15D92454-5B01-4031-83FA-AD54058C31E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3881" y="2095499"/>
            <a:ext cx="7676238" cy="3719513"/>
          </a:xfrm>
        </p:spPr>
      </p:pic>
      <p:sp>
        <p:nvSpPr>
          <p:cNvPr id="5" name="Slide Number Placeholder 4">
            <a:extLst>
              <a:ext uri="{FF2B5EF4-FFF2-40B4-BE49-F238E27FC236}">
                <a16:creationId xmlns:a16="http://schemas.microsoft.com/office/drawing/2014/main" id="{AB36EFAA-F241-40C8-A771-6B5207F7981B}"/>
              </a:ext>
            </a:extLst>
          </p:cNvPr>
          <p:cNvSpPr>
            <a:spLocks noGrp="1"/>
          </p:cNvSpPr>
          <p:nvPr>
            <p:ph type="sldNum" sz="quarter" idx="12"/>
          </p:nvPr>
        </p:nvSpPr>
        <p:spPr/>
        <p:txBody>
          <a:bodyPr/>
          <a:lstStyle/>
          <a:p>
            <a:fld id="{DC372CFB-3A69-4DC5-A4FB-BACAFFB6D0CA}" type="slidenum">
              <a:rPr lang="en-CA" smtClean="0"/>
              <a:pPr/>
              <a:t>2</a:t>
            </a:fld>
            <a:endParaRPr lang="en-CA" dirty="0"/>
          </a:p>
        </p:txBody>
      </p:sp>
    </p:spTree>
    <p:extLst>
      <p:ext uri="{BB962C8B-B14F-4D97-AF65-F5344CB8AC3E}">
        <p14:creationId xmlns:p14="http://schemas.microsoft.com/office/powerpoint/2010/main" val="2649004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Preparation for the review</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20</a:t>
            </a:fld>
            <a:endParaRPr lang="en-CA" dirty="0"/>
          </a:p>
        </p:txBody>
      </p:sp>
      <p:sp>
        <p:nvSpPr>
          <p:cNvPr id="13" name="TextBox 12">
            <a:extLst>
              <a:ext uri="{FF2B5EF4-FFF2-40B4-BE49-F238E27FC236}">
                <a16:creationId xmlns:a16="http://schemas.microsoft.com/office/drawing/2014/main" id="{9E314E2B-D797-44BA-B287-A71A518211DC}"/>
              </a:ext>
            </a:extLst>
          </p:cNvPr>
          <p:cNvSpPr txBox="1"/>
          <p:nvPr/>
        </p:nvSpPr>
        <p:spPr>
          <a:xfrm>
            <a:off x="478971" y="2526808"/>
            <a:ext cx="2582628" cy="1569660"/>
          </a:xfrm>
          <a:prstGeom prst="rect">
            <a:avLst/>
          </a:prstGeom>
          <a:noFill/>
        </p:spPr>
        <p:txBody>
          <a:bodyPr wrap="square" rtlCol="0">
            <a:spAutoFit/>
          </a:bodyPr>
          <a:lstStyle/>
          <a:p>
            <a:pPr marL="174625" indent="-174625">
              <a:buFont typeface="Arial" panose="020B0604020202020204" pitchFamily="34" charset="0"/>
              <a:buChar char="•"/>
            </a:pPr>
            <a:r>
              <a:rPr lang="en-CA" sz="1600" dirty="0"/>
              <a:t>Self evaluation (strengths &amp; weaknesses &amp; top contributions)</a:t>
            </a:r>
          </a:p>
          <a:p>
            <a:pPr marL="174625" indent="-174625">
              <a:buFont typeface="Arial" panose="020B0604020202020204" pitchFamily="34" charset="0"/>
              <a:buChar char="•"/>
            </a:pPr>
            <a:r>
              <a:rPr lang="en-CA" sz="1600" dirty="0"/>
              <a:t>One on one’s review</a:t>
            </a:r>
          </a:p>
          <a:p>
            <a:pPr marL="174625" indent="-174625">
              <a:buFont typeface="Arial" panose="020B0604020202020204" pitchFamily="34" charset="0"/>
              <a:buChar char="•"/>
            </a:pPr>
            <a:r>
              <a:rPr lang="en-CA" sz="1600" dirty="0"/>
              <a:t>Prepare upward feedback</a:t>
            </a:r>
          </a:p>
          <a:p>
            <a:pPr marL="174625" indent="-174625">
              <a:buFont typeface="Arial" panose="020B0604020202020204" pitchFamily="34" charset="0"/>
              <a:buChar char="•"/>
            </a:pPr>
            <a:r>
              <a:rPr lang="en-CA" sz="1600" dirty="0"/>
              <a:t>Career reflection</a:t>
            </a:r>
          </a:p>
        </p:txBody>
      </p:sp>
      <p:sp>
        <p:nvSpPr>
          <p:cNvPr id="15" name="TextBox 14">
            <a:extLst>
              <a:ext uri="{FF2B5EF4-FFF2-40B4-BE49-F238E27FC236}">
                <a16:creationId xmlns:a16="http://schemas.microsoft.com/office/drawing/2014/main" id="{208883E5-94B5-454A-B9B2-0239C9ABBD2B}"/>
              </a:ext>
            </a:extLst>
          </p:cNvPr>
          <p:cNvSpPr txBox="1"/>
          <p:nvPr/>
        </p:nvSpPr>
        <p:spPr>
          <a:xfrm>
            <a:off x="3298259" y="2526808"/>
            <a:ext cx="2549797" cy="1815882"/>
          </a:xfrm>
          <a:prstGeom prst="rect">
            <a:avLst/>
          </a:prstGeom>
          <a:noFill/>
        </p:spPr>
        <p:txBody>
          <a:bodyPr wrap="square" rtlCol="0">
            <a:spAutoFit/>
          </a:bodyPr>
          <a:lstStyle/>
          <a:p>
            <a:pPr marL="174625" indent="-174625">
              <a:buFont typeface="Arial" panose="020B0604020202020204" pitchFamily="34" charset="0"/>
              <a:buChar char="•"/>
            </a:pPr>
            <a:r>
              <a:rPr lang="en-CA" sz="1600" dirty="0"/>
              <a:t>Gain senior buy in</a:t>
            </a:r>
          </a:p>
          <a:p>
            <a:pPr marL="174625" indent="-174625">
              <a:buFont typeface="Arial" panose="020B0604020202020204" pitchFamily="34" charset="0"/>
              <a:buChar char="•"/>
            </a:pPr>
            <a:r>
              <a:rPr lang="en-CA" sz="1600" dirty="0"/>
              <a:t>Set standards in ratings and how to apply ratings</a:t>
            </a:r>
          </a:p>
          <a:p>
            <a:pPr marL="174625" indent="-174625">
              <a:buFont typeface="Arial" panose="020B0604020202020204" pitchFamily="34" charset="0"/>
              <a:buChar char="•"/>
            </a:pPr>
            <a:r>
              <a:rPr lang="en-CA" sz="1600" dirty="0"/>
              <a:t>Conduct training for employees and managers</a:t>
            </a:r>
          </a:p>
          <a:p>
            <a:pPr marL="174625" indent="-174625">
              <a:buFont typeface="Arial" panose="020B0604020202020204" pitchFamily="34" charset="0"/>
              <a:buChar char="•"/>
            </a:pPr>
            <a:r>
              <a:rPr lang="en-CA" sz="1600" dirty="0"/>
              <a:t>Set expectations with employees</a:t>
            </a:r>
          </a:p>
        </p:txBody>
      </p:sp>
      <p:sp>
        <p:nvSpPr>
          <p:cNvPr id="16" name="TextBox 15">
            <a:extLst>
              <a:ext uri="{FF2B5EF4-FFF2-40B4-BE49-F238E27FC236}">
                <a16:creationId xmlns:a16="http://schemas.microsoft.com/office/drawing/2014/main" id="{5DC2D8FF-C1B9-411A-9E05-0C281C05EED5}"/>
              </a:ext>
            </a:extLst>
          </p:cNvPr>
          <p:cNvSpPr txBox="1"/>
          <p:nvPr/>
        </p:nvSpPr>
        <p:spPr>
          <a:xfrm>
            <a:off x="6084953" y="2504291"/>
            <a:ext cx="2549560" cy="3539430"/>
          </a:xfrm>
          <a:prstGeom prst="rect">
            <a:avLst/>
          </a:prstGeom>
          <a:noFill/>
        </p:spPr>
        <p:txBody>
          <a:bodyPr wrap="square" rtlCol="0">
            <a:spAutoFit/>
          </a:bodyPr>
          <a:lstStyle/>
          <a:p>
            <a:pPr marL="174625" indent="-174625">
              <a:buFont typeface="Arial" panose="020B0604020202020204" pitchFamily="34" charset="0"/>
              <a:buChar char="•"/>
            </a:pPr>
            <a:r>
              <a:rPr lang="en-CA" sz="1600" dirty="0"/>
              <a:t>Prior performance reviews &amp; job description review</a:t>
            </a:r>
          </a:p>
          <a:p>
            <a:pPr marL="174625" indent="-174625">
              <a:buFont typeface="Arial" panose="020B0604020202020204" pitchFamily="34" charset="0"/>
              <a:buChar char="•"/>
            </a:pPr>
            <a:r>
              <a:rPr lang="en-CA" sz="1600" dirty="0"/>
              <a:t>One on one’s review</a:t>
            </a:r>
          </a:p>
          <a:p>
            <a:pPr marL="174625" indent="-174625">
              <a:buFont typeface="Arial" panose="020B0604020202020204" pitchFamily="34" charset="0"/>
              <a:buChar char="•"/>
            </a:pPr>
            <a:r>
              <a:rPr lang="en-CA" sz="1600" dirty="0"/>
              <a:t>Results to goals:  KPIs, etc., specific examples</a:t>
            </a:r>
          </a:p>
          <a:p>
            <a:pPr marL="174625" indent="-174625">
              <a:buFont typeface="Arial" panose="020B0604020202020204" pitchFamily="34" charset="0"/>
              <a:buChar char="•"/>
            </a:pPr>
            <a:r>
              <a:rPr lang="en-CA" sz="1600" dirty="0"/>
              <a:t>Tailor feedback to the individual</a:t>
            </a:r>
          </a:p>
          <a:p>
            <a:pPr marL="174625" indent="-174625">
              <a:buFont typeface="Arial" panose="020B0604020202020204" pitchFamily="34" charset="0"/>
              <a:buChar char="•"/>
            </a:pPr>
            <a:r>
              <a:rPr lang="en-CA" sz="1600" dirty="0"/>
              <a:t>Role play giving courageous feedback</a:t>
            </a:r>
          </a:p>
          <a:p>
            <a:pPr marL="174625" indent="-174625">
              <a:buFont typeface="Arial" panose="020B0604020202020204" pitchFamily="34" charset="0"/>
              <a:buChar char="•"/>
            </a:pPr>
            <a:r>
              <a:rPr lang="en-CA" sz="1600" dirty="0"/>
              <a:t>Reflect on leadership</a:t>
            </a:r>
          </a:p>
          <a:p>
            <a:pPr marL="174625" indent="-174625">
              <a:buFont typeface="Arial" panose="020B0604020202020204" pitchFamily="34" charset="0"/>
              <a:buChar char="•"/>
            </a:pPr>
            <a:r>
              <a:rPr lang="en-CA" sz="1600" dirty="0"/>
              <a:t>Career planning for individual</a:t>
            </a:r>
          </a:p>
          <a:p>
            <a:pPr marL="174625" indent="-174625">
              <a:buFont typeface="Arial" panose="020B0604020202020204" pitchFamily="34" charset="0"/>
              <a:buChar char="•"/>
            </a:pPr>
            <a:r>
              <a:rPr lang="en-CA" sz="1600" dirty="0"/>
              <a:t>Be open to feedback</a:t>
            </a:r>
          </a:p>
        </p:txBody>
      </p:sp>
      <p:sp>
        <p:nvSpPr>
          <p:cNvPr id="18" name="TextBox 17">
            <a:extLst>
              <a:ext uri="{FF2B5EF4-FFF2-40B4-BE49-F238E27FC236}">
                <a16:creationId xmlns:a16="http://schemas.microsoft.com/office/drawing/2014/main" id="{B2AEEE9B-A134-41D8-964E-F2252FCDCA2F}"/>
              </a:ext>
            </a:extLst>
          </p:cNvPr>
          <p:cNvSpPr txBox="1"/>
          <p:nvPr/>
        </p:nvSpPr>
        <p:spPr>
          <a:xfrm>
            <a:off x="585107" y="1690689"/>
            <a:ext cx="2476492" cy="369332"/>
          </a:xfrm>
          <a:prstGeom prst="rect">
            <a:avLst/>
          </a:prstGeom>
          <a:solidFill>
            <a:srgbClr val="33CCCC"/>
          </a:solidFill>
        </p:spPr>
        <p:txBody>
          <a:bodyPr wrap="square" rtlCol="0">
            <a:spAutoFit/>
          </a:bodyPr>
          <a:lstStyle/>
          <a:p>
            <a:pPr algn="ctr"/>
            <a:r>
              <a:rPr lang="en-CA" dirty="0"/>
              <a:t>Employees</a:t>
            </a:r>
          </a:p>
        </p:txBody>
      </p:sp>
      <p:sp>
        <p:nvSpPr>
          <p:cNvPr id="19" name="TextBox 18">
            <a:extLst>
              <a:ext uri="{FF2B5EF4-FFF2-40B4-BE49-F238E27FC236}">
                <a16:creationId xmlns:a16="http://schemas.microsoft.com/office/drawing/2014/main" id="{E30CA407-0211-4562-96A2-9C6C0EA43246}"/>
              </a:ext>
            </a:extLst>
          </p:cNvPr>
          <p:cNvSpPr txBox="1"/>
          <p:nvPr/>
        </p:nvSpPr>
        <p:spPr>
          <a:xfrm>
            <a:off x="3371564" y="1690689"/>
            <a:ext cx="2476492" cy="369332"/>
          </a:xfrm>
          <a:prstGeom prst="rect">
            <a:avLst/>
          </a:prstGeom>
          <a:solidFill>
            <a:srgbClr val="33CCCC"/>
          </a:solidFill>
        </p:spPr>
        <p:txBody>
          <a:bodyPr wrap="square" rtlCol="0">
            <a:spAutoFit/>
          </a:bodyPr>
          <a:lstStyle/>
          <a:p>
            <a:pPr algn="ctr"/>
            <a:r>
              <a:rPr lang="en-CA" dirty="0"/>
              <a:t>HR &amp; Senior Leadership</a:t>
            </a:r>
          </a:p>
        </p:txBody>
      </p:sp>
      <p:sp>
        <p:nvSpPr>
          <p:cNvPr id="20" name="TextBox 19">
            <a:extLst>
              <a:ext uri="{FF2B5EF4-FFF2-40B4-BE49-F238E27FC236}">
                <a16:creationId xmlns:a16="http://schemas.microsoft.com/office/drawing/2014/main" id="{822E9A6B-2B80-4E95-A5F0-F4A8B844DA57}"/>
              </a:ext>
            </a:extLst>
          </p:cNvPr>
          <p:cNvSpPr txBox="1"/>
          <p:nvPr/>
        </p:nvSpPr>
        <p:spPr>
          <a:xfrm>
            <a:off x="6158021" y="1690689"/>
            <a:ext cx="2476492" cy="369332"/>
          </a:xfrm>
          <a:prstGeom prst="rect">
            <a:avLst/>
          </a:prstGeom>
          <a:solidFill>
            <a:srgbClr val="33CCCC"/>
          </a:solidFill>
        </p:spPr>
        <p:txBody>
          <a:bodyPr wrap="square" rtlCol="0">
            <a:spAutoFit/>
          </a:bodyPr>
          <a:lstStyle/>
          <a:p>
            <a:pPr algn="ctr"/>
            <a:r>
              <a:rPr lang="en-CA" dirty="0"/>
              <a:t>Managers/Leaders</a:t>
            </a:r>
          </a:p>
        </p:txBody>
      </p:sp>
      <p:sp>
        <p:nvSpPr>
          <p:cNvPr id="3" name="Isosceles Triangle 2">
            <a:extLst>
              <a:ext uri="{FF2B5EF4-FFF2-40B4-BE49-F238E27FC236}">
                <a16:creationId xmlns:a16="http://schemas.microsoft.com/office/drawing/2014/main" id="{C48533C6-D8D2-4684-A248-0F5CCCE3309A}"/>
              </a:ext>
            </a:extLst>
          </p:cNvPr>
          <p:cNvSpPr/>
          <p:nvPr/>
        </p:nvSpPr>
        <p:spPr>
          <a:xfrm rot="10800000">
            <a:off x="615017" y="2060021"/>
            <a:ext cx="2429516" cy="444270"/>
          </a:xfrm>
          <a:prstGeom prst="triangl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Isosceles Triangle 10">
            <a:extLst>
              <a:ext uri="{FF2B5EF4-FFF2-40B4-BE49-F238E27FC236}">
                <a16:creationId xmlns:a16="http://schemas.microsoft.com/office/drawing/2014/main" id="{B10E0E28-738D-4C0D-B82E-966FC0E2DD92}"/>
              </a:ext>
            </a:extLst>
          </p:cNvPr>
          <p:cNvSpPr/>
          <p:nvPr/>
        </p:nvSpPr>
        <p:spPr>
          <a:xfrm rot="10800000">
            <a:off x="3349985" y="2056765"/>
            <a:ext cx="2429516" cy="444270"/>
          </a:xfrm>
          <a:prstGeom prst="triangl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Isosceles Triangle 11">
            <a:extLst>
              <a:ext uri="{FF2B5EF4-FFF2-40B4-BE49-F238E27FC236}">
                <a16:creationId xmlns:a16="http://schemas.microsoft.com/office/drawing/2014/main" id="{C38583DD-E28B-4196-8A0E-0F1B87BD7B78}"/>
              </a:ext>
            </a:extLst>
          </p:cNvPr>
          <p:cNvSpPr/>
          <p:nvPr/>
        </p:nvSpPr>
        <p:spPr>
          <a:xfrm rot="10800000">
            <a:off x="6164555" y="2055137"/>
            <a:ext cx="2429516" cy="444270"/>
          </a:xfrm>
          <a:prstGeom prst="triangl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620581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Gaining buy in from senior leaders</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21</a:t>
            </a:fld>
            <a:endParaRPr lang="en-CA" dirty="0"/>
          </a:p>
        </p:txBody>
      </p:sp>
      <p:sp>
        <p:nvSpPr>
          <p:cNvPr id="8" name="Content Placeholder 5">
            <a:extLst>
              <a:ext uri="{FF2B5EF4-FFF2-40B4-BE49-F238E27FC236}">
                <a16:creationId xmlns:a16="http://schemas.microsoft.com/office/drawing/2014/main" id="{5053B9FB-6E5B-4D1A-8F3C-D9858FA62F80}"/>
              </a:ext>
            </a:extLst>
          </p:cNvPr>
          <p:cNvSpPr>
            <a:spLocks noGrp="1"/>
          </p:cNvSpPr>
          <p:nvPr>
            <p:ph idx="1"/>
          </p:nvPr>
        </p:nvSpPr>
        <p:spPr>
          <a:xfrm>
            <a:off x="563995" y="1595294"/>
            <a:ext cx="7886700" cy="4351338"/>
          </a:xfrm>
        </p:spPr>
        <p:txBody>
          <a:bodyPr>
            <a:normAutofit/>
          </a:bodyPr>
          <a:lstStyle/>
          <a:p>
            <a:pPr>
              <a:lnSpc>
                <a:spcPct val="100000"/>
              </a:lnSpc>
              <a:spcBef>
                <a:spcPts val="0"/>
              </a:spcBef>
            </a:pPr>
            <a:r>
              <a:rPr lang="en-CA" dirty="0"/>
              <a:t>Educate on employee’s needs for feedback</a:t>
            </a:r>
          </a:p>
          <a:p>
            <a:pPr>
              <a:lnSpc>
                <a:spcPct val="100000"/>
              </a:lnSpc>
              <a:spcBef>
                <a:spcPts val="0"/>
              </a:spcBef>
            </a:pPr>
            <a:r>
              <a:rPr lang="en-CA" dirty="0"/>
              <a:t>Educate on trends in industry/peers/leaders in field</a:t>
            </a:r>
          </a:p>
          <a:p>
            <a:pPr>
              <a:lnSpc>
                <a:spcPct val="100000"/>
              </a:lnSpc>
              <a:spcBef>
                <a:spcPts val="0"/>
              </a:spcBef>
            </a:pPr>
            <a:r>
              <a:rPr lang="en-CA" dirty="0"/>
              <a:t>Tie to business need</a:t>
            </a:r>
          </a:p>
          <a:p>
            <a:pPr>
              <a:lnSpc>
                <a:spcPct val="100000"/>
              </a:lnSpc>
              <a:spcBef>
                <a:spcPts val="0"/>
              </a:spcBef>
            </a:pPr>
            <a:r>
              <a:rPr lang="en-CA" dirty="0"/>
              <a:t>Speak in terms of outcomes - Make lack of talent development measurable by tracking cost of turnover, cost of time to hire vs. promoting from within, skills gap, etc.</a:t>
            </a:r>
          </a:p>
          <a:p>
            <a:pPr>
              <a:lnSpc>
                <a:spcPct val="100000"/>
              </a:lnSpc>
              <a:spcBef>
                <a:spcPts val="0"/>
              </a:spcBef>
            </a:pPr>
            <a:r>
              <a:rPr lang="en-CA" dirty="0"/>
              <a:t>Discuss value of role models</a:t>
            </a:r>
          </a:p>
          <a:p>
            <a:pPr>
              <a:lnSpc>
                <a:spcPct val="100000"/>
              </a:lnSpc>
              <a:spcBef>
                <a:spcPts val="0"/>
              </a:spcBef>
            </a:pPr>
            <a:r>
              <a:rPr lang="en-CA" dirty="0"/>
              <a:t>Simplify the CEO-1 format </a:t>
            </a:r>
          </a:p>
        </p:txBody>
      </p:sp>
    </p:spTree>
    <p:extLst>
      <p:ext uri="{BB962C8B-B14F-4D97-AF65-F5344CB8AC3E}">
        <p14:creationId xmlns:p14="http://schemas.microsoft.com/office/powerpoint/2010/main" val="1520371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3583E0-92E4-403A-A9F8-EDA9ABDBA557}"/>
              </a:ext>
            </a:extLst>
          </p:cNvPr>
          <p:cNvSpPr>
            <a:spLocks noGrp="1"/>
          </p:cNvSpPr>
          <p:nvPr>
            <p:ph type="title"/>
          </p:nvPr>
        </p:nvSpPr>
        <p:spPr/>
        <p:txBody>
          <a:bodyPr/>
          <a:lstStyle/>
          <a:p>
            <a:r>
              <a:rPr lang="en-US" b="1" dirty="0">
                <a:solidFill>
                  <a:srgbClr val="FF0000"/>
                </a:solidFill>
              </a:rPr>
              <a:t>Managing Ratings</a:t>
            </a:r>
          </a:p>
        </p:txBody>
      </p:sp>
      <p:sp>
        <p:nvSpPr>
          <p:cNvPr id="4" name="Slide Number Placeholder 3">
            <a:extLst>
              <a:ext uri="{FF2B5EF4-FFF2-40B4-BE49-F238E27FC236}">
                <a16:creationId xmlns:a16="http://schemas.microsoft.com/office/drawing/2014/main" id="{6AD41892-7248-4505-A23D-C2CC5CF38AC1}"/>
              </a:ext>
            </a:extLst>
          </p:cNvPr>
          <p:cNvSpPr>
            <a:spLocks noGrp="1"/>
          </p:cNvSpPr>
          <p:nvPr>
            <p:ph type="sldNum" sz="quarter" idx="12"/>
          </p:nvPr>
        </p:nvSpPr>
        <p:spPr/>
        <p:txBody>
          <a:bodyPr/>
          <a:lstStyle/>
          <a:p>
            <a:fld id="{C778632D-1F20-4C83-95D8-213FF7EB0950}" type="slidenum">
              <a:rPr lang="en-CA" smtClean="0"/>
              <a:pPr/>
              <a:t>22</a:t>
            </a:fld>
            <a:endParaRPr lang="en-CA" dirty="0"/>
          </a:p>
        </p:txBody>
      </p:sp>
      <p:pic>
        <p:nvPicPr>
          <p:cNvPr id="13" name="Content Placeholder 12" descr="A close up of a sign&#10;&#10;Description automatically generated">
            <a:extLst>
              <a:ext uri="{FF2B5EF4-FFF2-40B4-BE49-F238E27FC236}">
                <a16:creationId xmlns:a16="http://schemas.microsoft.com/office/drawing/2014/main" id="{FF94188B-92A6-41D5-8D2C-FAAF61D72C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23975" y="2557462"/>
            <a:ext cx="6096000" cy="1895475"/>
          </a:xfrm>
        </p:spPr>
      </p:pic>
    </p:spTree>
    <p:extLst>
      <p:ext uri="{BB962C8B-B14F-4D97-AF65-F5344CB8AC3E}">
        <p14:creationId xmlns:p14="http://schemas.microsoft.com/office/powerpoint/2010/main" val="207858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23</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1346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Managing ratings:  making them fair and consistent </a:t>
            </a:r>
          </a:p>
        </p:txBody>
      </p:sp>
      <p:sp>
        <p:nvSpPr>
          <p:cNvPr id="9" name="Content Placeholder 8">
            <a:extLst>
              <a:ext uri="{FF2B5EF4-FFF2-40B4-BE49-F238E27FC236}">
                <a16:creationId xmlns:a16="http://schemas.microsoft.com/office/drawing/2014/main" id="{9EAED975-2802-4E6C-B9AB-97114BEC0200}"/>
              </a:ext>
            </a:extLst>
          </p:cNvPr>
          <p:cNvSpPr>
            <a:spLocks noGrp="1"/>
          </p:cNvSpPr>
          <p:nvPr>
            <p:ph idx="1"/>
          </p:nvPr>
        </p:nvSpPr>
        <p:spPr>
          <a:xfrm>
            <a:off x="398062" y="1912483"/>
            <a:ext cx="7886700" cy="4580392"/>
          </a:xfrm>
        </p:spPr>
        <p:txBody>
          <a:bodyPr>
            <a:normAutofit fontScale="62500" lnSpcReduction="20000"/>
          </a:bodyPr>
          <a:lstStyle/>
          <a:p>
            <a:pPr>
              <a:lnSpc>
                <a:spcPct val="120000"/>
              </a:lnSpc>
              <a:spcBef>
                <a:spcPts val="0"/>
              </a:spcBef>
            </a:pPr>
            <a:endParaRPr lang="en-CA" dirty="0"/>
          </a:p>
          <a:p>
            <a:pPr>
              <a:lnSpc>
                <a:spcPct val="120000"/>
              </a:lnSpc>
              <a:spcBef>
                <a:spcPts val="0"/>
              </a:spcBef>
            </a:pPr>
            <a:r>
              <a:rPr lang="en-CA" dirty="0"/>
              <a:t>Follow company guidelines, be consistent and communicate ratings guidelines</a:t>
            </a:r>
          </a:p>
          <a:p>
            <a:pPr>
              <a:lnSpc>
                <a:spcPct val="120000"/>
              </a:lnSpc>
              <a:spcBef>
                <a:spcPts val="0"/>
              </a:spcBef>
            </a:pPr>
            <a:r>
              <a:rPr lang="en-CA" dirty="0"/>
              <a:t>Make the training mandatory</a:t>
            </a:r>
          </a:p>
          <a:p>
            <a:pPr>
              <a:lnSpc>
                <a:spcPct val="120000"/>
              </a:lnSpc>
              <a:spcBef>
                <a:spcPts val="0"/>
              </a:spcBef>
            </a:pPr>
            <a:r>
              <a:rPr lang="en-CA" dirty="0"/>
              <a:t>Clarify whether pay is linked to performance and ensure your leaders how to explain it</a:t>
            </a:r>
          </a:p>
          <a:p>
            <a:pPr>
              <a:lnSpc>
                <a:spcPct val="120000"/>
              </a:lnSpc>
              <a:spcBef>
                <a:spcPts val="0"/>
              </a:spcBef>
            </a:pPr>
            <a:r>
              <a:rPr lang="en-CA" dirty="0"/>
              <a:t>Train leaders on how to Rank their teams</a:t>
            </a:r>
          </a:p>
          <a:p>
            <a:pPr>
              <a:lnSpc>
                <a:spcPct val="120000"/>
              </a:lnSpc>
              <a:spcBef>
                <a:spcPts val="0"/>
              </a:spcBef>
            </a:pPr>
            <a:r>
              <a:rPr lang="en-CA" dirty="0"/>
              <a:t>Develop a process to identify top performers</a:t>
            </a:r>
          </a:p>
          <a:p>
            <a:pPr>
              <a:lnSpc>
                <a:spcPct val="120000"/>
              </a:lnSpc>
              <a:spcBef>
                <a:spcPts val="0"/>
              </a:spcBef>
            </a:pPr>
            <a:r>
              <a:rPr lang="en-CA" dirty="0"/>
              <a:t>Preparation is key - good notes will provide specific examples of performance</a:t>
            </a:r>
          </a:p>
          <a:p>
            <a:pPr>
              <a:lnSpc>
                <a:spcPct val="120000"/>
              </a:lnSpc>
              <a:spcBef>
                <a:spcPts val="0"/>
              </a:spcBef>
            </a:pPr>
            <a:r>
              <a:rPr lang="en-CA" dirty="0"/>
              <a:t>Qualitative and quantitative performance indicators – can’t have one without the other</a:t>
            </a:r>
          </a:p>
          <a:p>
            <a:pPr>
              <a:lnSpc>
                <a:spcPct val="120000"/>
              </a:lnSpc>
              <a:spcBef>
                <a:spcPts val="0"/>
              </a:spcBef>
            </a:pPr>
            <a:r>
              <a:rPr lang="en-CA" dirty="0"/>
              <a:t>Recognize that rating people is difficult and performance expectations differ person-to-person</a:t>
            </a:r>
          </a:p>
          <a:p>
            <a:pPr>
              <a:lnSpc>
                <a:spcPct val="120000"/>
              </a:lnSpc>
              <a:spcBef>
                <a:spcPts val="0"/>
              </a:spcBef>
            </a:pPr>
            <a:r>
              <a:rPr lang="en-CA" dirty="0"/>
              <a:t>Consider having HR review the leaders ratings prior to delivery as a check point</a:t>
            </a:r>
          </a:p>
          <a:p>
            <a:pPr lvl="1">
              <a:lnSpc>
                <a:spcPct val="120000"/>
              </a:lnSpc>
              <a:spcBef>
                <a:spcPts val="0"/>
              </a:spcBef>
            </a:pPr>
            <a:endParaRPr lang="en-CA" dirty="0"/>
          </a:p>
          <a:p>
            <a:pPr>
              <a:lnSpc>
                <a:spcPct val="120000"/>
              </a:lnSpc>
              <a:spcBef>
                <a:spcPts val="0"/>
              </a:spcBef>
            </a:pPr>
            <a:endParaRPr lang="en-CA" dirty="0"/>
          </a:p>
        </p:txBody>
      </p:sp>
    </p:spTree>
    <p:extLst>
      <p:ext uri="{BB962C8B-B14F-4D97-AF65-F5344CB8AC3E}">
        <p14:creationId xmlns:p14="http://schemas.microsoft.com/office/powerpoint/2010/main" val="1177401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F8C142-2D41-4EB8-ACDD-6AB4F3E93F2C}"/>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Content Placeholder 4">
            <a:extLst>
              <a:ext uri="{FF2B5EF4-FFF2-40B4-BE49-F238E27FC236}">
                <a16:creationId xmlns:a16="http://schemas.microsoft.com/office/drawing/2014/main" id="{337B85A1-66DF-4087-BB26-1032B31F59A5}"/>
              </a:ext>
            </a:extLst>
          </p:cNvPr>
          <p:cNvPicPr>
            <a:picLocks noGrp="1" noChangeAspect="1"/>
          </p:cNvPicPr>
          <p:nvPr>
            <p:ph idx="1"/>
          </p:nvPr>
        </p:nvPicPr>
        <p:blipFill>
          <a:blip r:embed="rId3"/>
          <a:stretch>
            <a:fillRect/>
          </a:stretch>
        </p:blipFill>
        <p:spPr>
          <a:xfrm>
            <a:off x="418011" y="2303153"/>
            <a:ext cx="8525848" cy="3086100"/>
          </a:xfrm>
          <a:prstGeom prst="rect">
            <a:avLst/>
          </a:prstGeom>
        </p:spPr>
      </p:pic>
      <p:sp>
        <p:nvSpPr>
          <p:cNvPr id="4" name="Slide Number Placeholder 3">
            <a:extLst>
              <a:ext uri="{FF2B5EF4-FFF2-40B4-BE49-F238E27FC236}">
                <a16:creationId xmlns:a16="http://schemas.microsoft.com/office/drawing/2014/main" id="{4FFD7145-B255-4177-8903-0758BBE0A603}"/>
              </a:ext>
            </a:extLst>
          </p:cNvPr>
          <p:cNvSpPr>
            <a:spLocks noGrp="1"/>
          </p:cNvSpPr>
          <p:nvPr>
            <p:ph type="sldNum" sz="quarter" idx="12"/>
          </p:nvPr>
        </p:nvSpPr>
        <p:spPr/>
        <p:txBody>
          <a:bodyPr/>
          <a:lstStyle/>
          <a:p>
            <a:fld id="{DC372CFB-3A69-4DC5-A4FB-BACAFFB6D0CA}" type="slidenum">
              <a:rPr lang="en-CA" smtClean="0"/>
              <a:pPr/>
              <a:t>24</a:t>
            </a:fld>
            <a:endParaRPr lang="en-CA" dirty="0"/>
          </a:p>
        </p:txBody>
      </p:sp>
      <p:sp>
        <p:nvSpPr>
          <p:cNvPr id="2" name="TextBox 1">
            <a:extLst>
              <a:ext uri="{FF2B5EF4-FFF2-40B4-BE49-F238E27FC236}">
                <a16:creationId xmlns:a16="http://schemas.microsoft.com/office/drawing/2014/main" id="{E0252E4E-47B5-4EDB-831D-77E0519124F7}"/>
              </a:ext>
            </a:extLst>
          </p:cNvPr>
          <p:cNvSpPr txBox="1"/>
          <p:nvPr/>
        </p:nvSpPr>
        <p:spPr>
          <a:xfrm>
            <a:off x="331470" y="679854"/>
            <a:ext cx="8401050" cy="1323439"/>
          </a:xfrm>
          <a:prstGeom prst="rect">
            <a:avLst/>
          </a:prstGeom>
          <a:noFill/>
        </p:spPr>
        <p:txBody>
          <a:bodyPr wrap="square" rtlCol="0">
            <a:spAutoFit/>
          </a:bodyPr>
          <a:lstStyle/>
          <a:p>
            <a:r>
              <a:rPr lang="en-US" sz="4000" b="1" dirty="0">
                <a:solidFill>
                  <a:srgbClr val="FF0000"/>
                </a:solidFill>
                <a:latin typeface="+mj-lt"/>
              </a:rPr>
              <a:t>Delivering the review: tailoring to the individual</a:t>
            </a:r>
          </a:p>
        </p:txBody>
      </p:sp>
    </p:spTree>
    <p:extLst>
      <p:ext uri="{BB962C8B-B14F-4D97-AF65-F5344CB8AC3E}">
        <p14:creationId xmlns:p14="http://schemas.microsoft.com/office/powerpoint/2010/main" val="2127082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25</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75828"/>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Delivering the review:  tailoring to the individual</a:t>
            </a:r>
          </a:p>
          <a:p>
            <a:endParaRPr lang="en-US" sz="4000" b="1" dirty="0">
              <a:solidFill>
                <a:srgbClr val="FF0000"/>
              </a:solidFill>
            </a:endParaRPr>
          </a:p>
        </p:txBody>
      </p:sp>
      <p:sp>
        <p:nvSpPr>
          <p:cNvPr id="3" name="Content Placeholder 2">
            <a:extLst>
              <a:ext uri="{FF2B5EF4-FFF2-40B4-BE49-F238E27FC236}">
                <a16:creationId xmlns:a16="http://schemas.microsoft.com/office/drawing/2014/main" id="{F94B430F-A895-44CC-80F3-9DF014FB808C}"/>
              </a:ext>
            </a:extLst>
          </p:cNvPr>
          <p:cNvSpPr>
            <a:spLocks noGrp="1"/>
          </p:cNvSpPr>
          <p:nvPr>
            <p:ph idx="1"/>
          </p:nvPr>
        </p:nvSpPr>
        <p:spPr>
          <a:xfrm>
            <a:off x="628650" y="2101391"/>
            <a:ext cx="7886700" cy="3762380"/>
          </a:xfrm>
        </p:spPr>
        <p:txBody>
          <a:bodyPr>
            <a:normAutofit fontScale="55000" lnSpcReduction="20000"/>
          </a:bodyPr>
          <a:lstStyle/>
          <a:p>
            <a:pPr>
              <a:lnSpc>
                <a:spcPct val="120000"/>
              </a:lnSpc>
              <a:spcBef>
                <a:spcPts val="0"/>
              </a:spcBef>
            </a:pPr>
            <a:r>
              <a:rPr lang="en-CA" dirty="0"/>
              <a:t>Different ways to give feedback</a:t>
            </a:r>
          </a:p>
          <a:p>
            <a:pPr>
              <a:lnSpc>
                <a:spcPct val="120000"/>
              </a:lnSpc>
              <a:spcBef>
                <a:spcPts val="0"/>
              </a:spcBef>
            </a:pPr>
            <a:r>
              <a:rPr lang="en-CA" dirty="0"/>
              <a:t>People respond differently to feedback</a:t>
            </a:r>
          </a:p>
          <a:p>
            <a:pPr>
              <a:lnSpc>
                <a:spcPct val="120000"/>
              </a:lnSpc>
              <a:spcBef>
                <a:spcPts val="0"/>
              </a:spcBef>
            </a:pPr>
            <a:r>
              <a:rPr lang="en-CA" dirty="0"/>
              <a:t>Use a personality assessment if possible</a:t>
            </a:r>
          </a:p>
          <a:p>
            <a:pPr>
              <a:lnSpc>
                <a:spcPct val="120000"/>
              </a:lnSpc>
              <a:spcBef>
                <a:spcPts val="0"/>
              </a:spcBef>
            </a:pPr>
            <a:r>
              <a:rPr lang="en-CA" dirty="0"/>
              <a:t>Observe behaviour</a:t>
            </a:r>
          </a:p>
          <a:p>
            <a:pPr>
              <a:lnSpc>
                <a:spcPct val="120000"/>
              </a:lnSpc>
              <a:spcBef>
                <a:spcPts val="0"/>
              </a:spcBef>
            </a:pPr>
            <a:r>
              <a:rPr lang="en-CA" dirty="0"/>
              <a:t>Adjust style to accommodate</a:t>
            </a:r>
          </a:p>
          <a:p>
            <a:pPr lvl="1">
              <a:lnSpc>
                <a:spcPct val="120000"/>
              </a:lnSpc>
              <a:spcBef>
                <a:spcPts val="0"/>
              </a:spcBef>
            </a:pPr>
            <a:r>
              <a:rPr lang="en-CA" dirty="0" err="1"/>
              <a:t>ie</a:t>
            </a:r>
            <a:r>
              <a:rPr lang="en-CA" dirty="0"/>
              <a:t>. sensitive perfectionist – more subtle</a:t>
            </a:r>
          </a:p>
          <a:p>
            <a:pPr lvl="1">
              <a:lnSpc>
                <a:spcPct val="120000"/>
              </a:lnSpc>
              <a:spcBef>
                <a:spcPts val="0"/>
              </a:spcBef>
            </a:pPr>
            <a:r>
              <a:rPr lang="en-CA" dirty="0" err="1"/>
              <a:t>ie</a:t>
            </a:r>
            <a:r>
              <a:rPr lang="en-CA" dirty="0"/>
              <a:t>. star expert – more direct</a:t>
            </a:r>
          </a:p>
          <a:p>
            <a:pPr lvl="1">
              <a:lnSpc>
                <a:spcPct val="120000"/>
              </a:lnSpc>
              <a:spcBef>
                <a:spcPts val="0"/>
              </a:spcBef>
            </a:pPr>
            <a:r>
              <a:rPr lang="en-CA" dirty="0"/>
              <a:t>If you don’t yet know your employee, ask them!</a:t>
            </a:r>
          </a:p>
          <a:p>
            <a:pPr lvl="1">
              <a:lnSpc>
                <a:spcPct val="120000"/>
              </a:lnSpc>
              <a:spcBef>
                <a:spcPts val="0"/>
              </a:spcBef>
            </a:pPr>
            <a:r>
              <a:rPr lang="en-CA" dirty="0"/>
              <a:t>“I would like to offer you regular feedback that will help you learn and grown.  Can you teach me how to give you feedback that will motivate you?”</a:t>
            </a:r>
          </a:p>
          <a:p>
            <a:pPr lvl="1">
              <a:lnSpc>
                <a:spcPct val="120000"/>
              </a:lnSpc>
              <a:spcBef>
                <a:spcPts val="0"/>
              </a:spcBef>
            </a:pPr>
            <a:endParaRPr lang="en-CA" dirty="0"/>
          </a:p>
          <a:p>
            <a:pPr>
              <a:lnSpc>
                <a:spcPct val="120000"/>
              </a:lnSpc>
              <a:spcBef>
                <a:spcPts val="0"/>
              </a:spcBef>
            </a:pPr>
            <a:r>
              <a:rPr lang="en-US" dirty="0"/>
              <a:t>Gartner Research: “Connector” managers are defined by their ability to personalize employee development for employee resonance, power the team for peer development and partner for best-fit connections. This triples the likelihood that their direct reports are high performers, and also drives employee engagement by up to 40%.</a:t>
            </a:r>
            <a:endParaRPr lang="en-CA" dirty="0"/>
          </a:p>
          <a:p>
            <a:pPr>
              <a:lnSpc>
                <a:spcPct val="120000"/>
              </a:lnSpc>
              <a:spcBef>
                <a:spcPts val="0"/>
              </a:spcBef>
            </a:pPr>
            <a:endParaRPr lang="en-CA" dirty="0"/>
          </a:p>
        </p:txBody>
      </p:sp>
    </p:spTree>
    <p:extLst>
      <p:ext uri="{BB962C8B-B14F-4D97-AF65-F5344CB8AC3E}">
        <p14:creationId xmlns:p14="http://schemas.microsoft.com/office/powerpoint/2010/main" val="3713395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26</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1346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Delivering the review:  supportive environment</a:t>
            </a:r>
          </a:p>
        </p:txBody>
      </p:sp>
      <p:sp>
        <p:nvSpPr>
          <p:cNvPr id="9" name="Content Placeholder 8">
            <a:extLst>
              <a:ext uri="{FF2B5EF4-FFF2-40B4-BE49-F238E27FC236}">
                <a16:creationId xmlns:a16="http://schemas.microsoft.com/office/drawing/2014/main" id="{9EAED975-2802-4E6C-B9AB-97114BEC0200}"/>
              </a:ext>
            </a:extLst>
          </p:cNvPr>
          <p:cNvSpPr>
            <a:spLocks noGrp="1"/>
          </p:cNvSpPr>
          <p:nvPr>
            <p:ph idx="1"/>
          </p:nvPr>
        </p:nvSpPr>
        <p:spPr>
          <a:xfrm>
            <a:off x="628650" y="1596571"/>
            <a:ext cx="7886700" cy="4580392"/>
          </a:xfrm>
        </p:spPr>
        <p:txBody>
          <a:bodyPr>
            <a:normAutofit/>
          </a:bodyPr>
          <a:lstStyle/>
          <a:p>
            <a:pPr>
              <a:lnSpc>
                <a:spcPct val="120000"/>
              </a:lnSpc>
              <a:spcBef>
                <a:spcPts val="0"/>
              </a:spcBef>
            </a:pPr>
            <a:endParaRPr lang="en-CA" dirty="0"/>
          </a:p>
          <a:p>
            <a:pPr>
              <a:lnSpc>
                <a:spcPct val="120000"/>
              </a:lnSpc>
              <a:spcBef>
                <a:spcPts val="0"/>
              </a:spcBef>
            </a:pPr>
            <a:r>
              <a:rPr lang="en-CA" dirty="0"/>
              <a:t>Find a disruption free environment</a:t>
            </a:r>
          </a:p>
          <a:p>
            <a:pPr>
              <a:lnSpc>
                <a:spcPct val="120000"/>
              </a:lnSpc>
              <a:spcBef>
                <a:spcPts val="0"/>
              </a:spcBef>
            </a:pPr>
            <a:r>
              <a:rPr lang="en-CA" dirty="0"/>
              <a:t>The purpose is to assist in achieving success, not to punish or embarrass</a:t>
            </a:r>
          </a:p>
          <a:p>
            <a:pPr>
              <a:lnSpc>
                <a:spcPct val="120000"/>
              </a:lnSpc>
              <a:spcBef>
                <a:spcPts val="0"/>
              </a:spcBef>
            </a:pPr>
            <a:r>
              <a:rPr lang="en-CA" dirty="0"/>
              <a:t>Allow the employee an opportunity to explain</a:t>
            </a:r>
          </a:p>
          <a:p>
            <a:pPr>
              <a:lnSpc>
                <a:spcPct val="120000"/>
              </a:lnSpc>
              <a:spcBef>
                <a:spcPts val="0"/>
              </a:spcBef>
            </a:pPr>
            <a:r>
              <a:rPr lang="en-CA" dirty="0"/>
              <a:t>Offer help and support</a:t>
            </a:r>
          </a:p>
          <a:p>
            <a:pPr>
              <a:lnSpc>
                <a:spcPct val="120000"/>
              </a:lnSpc>
              <a:spcBef>
                <a:spcPts val="0"/>
              </a:spcBef>
            </a:pPr>
            <a:r>
              <a:rPr lang="en-CA" dirty="0"/>
              <a:t>Don’t forget to talk about the things he/she does right</a:t>
            </a:r>
          </a:p>
          <a:p>
            <a:pPr>
              <a:lnSpc>
                <a:spcPct val="120000"/>
              </a:lnSpc>
              <a:spcBef>
                <a:spcPts val="0"/>
              </a:spcBef>
            </a:pPr>
            <a:endParaRPr lang="en-CA" dirty="0"/>
          </a:p>
        </p:txBody>
      </p:sp>
    </p:spTree>
    <p:extLst>
      <p:ext uri="{BB962C8B-B14F-4D97-AF65-F5344CB8AC3E}">
        <p14:creationId xmlns:p14="http://schemas.microsoft.com/office/powerpoint/2010/main" val="358577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Delivering the review</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a:xfrm>
            <a:off x="7059083" y="6492875"/>
            <a:ext cx="2057400" cy="365125"/>
          </a:xfrm>
        </p:spPr>
        <p:txBody>
          <a:bodyPr/>
          <a:lstStyle/>
          <a:p>
            <a:fld id="{DC372CFB-3A69-4DC5-A4FB-BACAFFB6D0CA}" type="slidenum">
              <a:rPr lang="en-CA" smtClean="0"/>
              <a:pPr/>
              <a:t>27</a:t>
            </a:fld>
            <a:endParaRPr lang="en-CA" dirty="0"/>
          </a:p>
        </p:txBody>
      </p:sp>
      <p:sp>
        <p:nvSpPr>
          <p:cNvPr id="41" name="TextBox 40">
            <a:extLst>
              <a:ext uri="{FF2B5EF4-FFF2-40B4-BE49-F238E27FC236}">
                <a16:creationId xmlns:a16="http://schemas.microsoft.com/office/drawing/2014/main" id="{F4BB26A1-D711-408B-AB7B-46ADAAD1803D}"/>
              </a:ext>
            </a:extLst>
          </p:cNvPr>
          <p:cNvSpPr txBox="1"/>
          <p:nvPr/>
        </p:nvSpPr>
        <p:spPr>
          <a:xfrm>
            <a:off x="234036" y="2526808"/>
            <a:ext cx="1924357" cy="3693319"/>
          </a:xfrm>
          <a:prstGeom prst="rect">
            <a:avLst/>
          </a:prstGeom>
          <a:noFill/>
        </p:spPr>
        <p:txBody>
          <a:bodyPr wrap="square" rtlCol="0">
            <a:spAutoFit/>
          </a:bodyPr>
          <a:lstStyle/>
          <a:p>
            <a:pPr marL="174625" indent="-174625">
              <a:buFont typeface="Arial" panose="020B0604020202020204" pitchFamily="34" charset="0"/>
              <a:buChar char="•"/>
            </a:pPr>
            <a:r>
              <a:rPr lang="en-CA" dirty="0"/>
              <a:t>Provide feedback as close as possible to the occurrence</a:t>
            </a:r>
          </a:p>
          <a:p>
            <a:pPr marL="174625" indent="-174625">
              <a:buFont typeface="Arial" panose="020B0604020202020204" pitchFamily="34" charset="0"/>
              <a:buChar char="•"/>
            </a:pPr>
            <a:endParaRPr lang="en-CA" dirty="0"/>
          </a:p>
          <a:p>
            <a:pPr marL="174625" indent="-174625">
              <a:buFont typeface="Arial" panose="020B0604020202020204" pitchFamily="34" charset="0"/>
              <a:buChar char="•"/>
            </a:pPr>
            <a:r>
              <a:rPr lang="en-CA" dirty="0"/>
              <a:t>No surprises</a:t>
            </a:r>
          </a:p>
          <a:p>
            <a:pPr marL="174625" indent="-174625">
              <a:buFont typeface="Arial" panose="020B0604020202020204" pitchFamily="34" charset="0"/>
              <a:buChar char="•"/>
            </a:pPr>
            <a:endParaRPr lang="en-CA" dirty="0"/>
          </a:p>
          <a:p>
            <a:pPr marL="174625" indent="-174625">
              <a:buFont typeface="Arial" panose="020B0604020202020204" pitchFamily="34" charset="0"/>
              <a:buChar char="•"/>
            </a:pPr>
            <a:r>
              <a:rPr lang="en-CA" dirty="0"/>
              <a:t>Waiting to address poor performance may cause resentment</a:t>
            </a:r>
          </a:p>
        </p:txBody>
      </p:sp>
      <p:sp>
        <p:nvSpPr>
          <p:cNvPr id="42" name="TextBox 41">
            <a:extLst>
              <a:ext uri="{FF2B5EF4-FFF2-40B4-BE49-F238E27FC236}">
                <a16:creationId xmlns:a16="http://schemas.microsoft.com/office/drawing/2014/main" id="{5DDB3A2C-8952-4AEB-800A-0E45D29EE0EF}"/>
              </a:ext>
            </a:extLst>
          </p:cNvPr>
          <p:cNvSpPr txBox="1"/>
          <p:nvPr/>
        </p:nvSpPr>
        <p:spPr>
          <a:xfrm>
            <a:off x="2530804" y="2526808"/>
            <a:ext cx="1899895" cy="2031325"/>
          </a:xfrm>
          <a:prstGeom prst="rect">
            <a:avLst/>
          </a:prstGeom>
          <a:noFill/>
        </p:spPr>
        <p:txBody>
          <a:bodyPr wrap="square" rtlCol="0">
            <a:spAutoFit/>
          </a:bodyPr>
          <a:lstStyle/>
          <a:p>
            <a:pPr marL="174625" indent="-174625">
              <a:buFont typeface="Arial" panose="020B0604020202020204" pitchFamily="34" charset="0"/>
              <a:buChar char="•"/>
            </a:pPr>
            <a:r>
              <a:rPr lang="en-CA" dirty="0"/>
              <a:t>Do not make vague generalizations</a:t>
            </a:r>
          </a:p>
          <a:p>
            <a:pPr marL="174625" indent="-174625">
              <a:buFont typeface="Arial" panose="020B0604020202020204" pitchFamily="34" charset="0"/>
              <a:buChar char="•"/>
            </a:pPr>
            <a:endParaRPr lang="en-CA" dirty="0"/>
          </a:p>
          <a:p>
            <a:pPr marL="174625" indent="-174625">
              <a:buFont typeface="Arial" panose="020B0604020202020204" pitchFamily="34" charset="0"/>
              <a:buChar char="•"/>
            </a:pPr>
            <a:r>
              <a:rPr lang="en-CA" dirty="0"/>
              <a:t>Describe the behaviour in exact terms</a:t>
            </a:r>
          </a:p>
        </p:txBody>
      </p:sp>
      <p:sp>
        <p:nvSpPr>
          <p:cNvPr id="43" name="TextBox 42">
            <a:extLst>
              <a:ext uri="{FF2B5EF4-FFF2-40B4-BE49-F238E27FC236}">
                <a16:creationId xmlns:a16="http://schemas.microsoft.com/office/drawing/2014/main" id="{D70F56AF-7899-4D33-8013-E9A51B1A0779}"/>
              </a:ext>
            </a:extLst>
          </p:cNvPr>
          <p:cNvSpPr txBox="1"/>
          <p:nvPr/>
        </p:nvSpPr>
        <p:spPr>
          <a:xfrm>
            <a:off x="4762328" y="2504291"/>
            <a:ext cx="1899718" cy="2862322"/>
          </a:xfrm>
          <a:prstGeom prst="rect">
            <a:avLst/>
          </a:prstGeom>
          <a:noFill/>
        </p:spPr>
        <p:txBody>
          <a:bodyPr wrap="square" rtlCol="0">
            <a:spAutoFit/>
          </a:bodyPr>
          <a:lstStyle/>
          <a:p>
            <a:pPr marL="174625" indent="-174625">
              <a:buFont typeface="Arial" panose="020B0604020202020204" pitchFamily="34" charset="0"/>
              <a:buChar char="•"/>
            </a:pPr>
            <a:r>
              <a:rPr lang="en-CA" dirty="0"/>
              <a:t>Use personal pronouns such as “I” and “my”</a:t>
            </a:r>
          </a:p>
          <a:p>
            <a:pPr marL="174625" indent="-174625">
              <a:buFont typeface="Arial" panose="020B0604020202020204" pitchFamily="34" charset="0"/>
              <a:buChar char="•"/>
            </a:pPr>
            <a:endParaRPr lang="en-CA" dirty="0"/>
          </a:p>
          <a:p>
            <a:pPr marL="174625" indent="-174625">
              <a:buFont typeface="Arial" panose="020B0604020202020204" pitchFamily="34" charset="0"/>
              <a:buChar char="•"/>
            </a:pPr>
            <a:r>
              <a:rPr lang="en-CA" dirty="0"/>
              <a:t>Avoid expressions beginning with “you”, such as “you” are always late</a:t>
            </a:r>
          </a:p>
        </p:txBody>
      </p:sp>
      <p:grpSp>
        <p:nvGrpSpPr>
          <p:cNvPr id="51" name="Group 50">
            <a:extLst>
              <a:ext uri="{FF2B5EF4-FFF2-40B4-BE49-F238E27FC236}">
                <a16:creationId xmlns:a16="http://schemas.microsoft.com/office/drawing/2014/main" id="{DD8EF44B-E9F6-4989-B7BB-FC480B547FAF}"/>
              </a:ext>
            </a:extLst>
          </p:cNvPr>
          <p:cNvGrpSpPr/>
          <p:nvPr/>
        </p:nvGrpSpPr>
        <p:grpSpPr>
          <a:xfrm>
            <a:off x="2582530" y="1690689"/>
            <a:ext cx="1866853" cy="810346"/>
            <a:chOff x="2811136" y="1690689"/>
            <a:chExt cx="1866853" cy="810346"/>
          </a:xfrm>
        </p:grpSpPr>
        <p:sp>
          <p:nvSpPr>
            <p:cNvPr id="45" name="TextBox 44">
              <a:extLst>
                <a:ext uri="{FF2B5EF4-FFF2-40B4-BE49-F238E27FC236}">
                  <a16:creationId xmlns:a16="http://schemas.microsoft.com/office/drawing/2014/main" id="{95BB6FD9-58F1-4B16-8D7A-A4CC3AE7AECD}"/>
                </a:ext>
              </a:extLst>
            </p:cNvPr>
            <p:cNvSpPr txBox="1"/>
            <p:nvPr/>
          </p:nvSpPr>
          <p:spPr>
            <a:xfrm>
              <a:off x="2832715" y="1690689"/>
              <a:ext cx="1845274" cy="707886"/>
            </a:xfrm>
            <a:prstGeom prst="rect">
              <a:avLst/>
            </a:prstGeom>
            <a:solidFill>
              <a:srgbClr val="33CCCC"/>
            </a:solidFill>
          </p:spPr>
          <p:txBody>
            <a:bodyPr wrap="square" rtlCol="0">
              <a:spAutoFit/>
            </a:bodyPr>
            <a:lstStyle/>
            <a:p>
              <a:pPr algn="ctr"/>
              <a:r>
                <a:rPr lang="en-CA" sz="2000" dirty="0"/>
                <a:t>Specific</a:t>
              </a:r>
            </a:p>
            <a:p>
              <a:pPr algn="ctr"/>
              <a:endParaRPr lang="en-CA" sz="2000" dirty="0"/>
            </a:p>
          </p:txBody>
        </p:sp>
        <p:sp>
          <p:nvSpPr>
            <p:cNvPr id="48" name="Isosceles Triangle 47">
              <a:extLst>
                <a:ext uri="{FF2B5EF4-FFF2-40B4-BE49-F238E27FC236}">
                  <a16:creationId xmlns:a16="http://schemas.microsoft.com/office/drawing/2014/main" id="{77154AE3-6EF3-4CEB-B7CF-9A4536DC95C0}"/>
                </a:ext>
              </a:extLst>
            </p:cNvPr>
            <p:cNvSpPr/>
            <p:nvPr/>
          </p:nvSpPr>
          <p:spPr>
            <a:xfrm rot="10800000">
              <a:off x="2811136" y="2056765"/>
              <a:ext cx="1810271" cy="444270"/>
            </a:xfrm>
            <a:prstGeom prst="triangl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grpSp>
      <p:grpSp>
        <p:nvGrpSpPr>
          <p:cNvPr id="52" name="Group 51">
            <a:extLst>
              <a:ext uri="{FF2B5EF4-FFF2-40B4-BE49-F238E27FC236}">
                <a16:creationId xmlns:a16="http://schemas.microsoft.com/office/drawing/2014/main" id="{3782221E-1F5F-45F9-9CD4-F2E5754FE777}"/>
              </a:ext>
            </a:extLst>
          </p:cNvPr>
          <p:cNvGrpSpPr/>
          <p:nvPr/>
        </p:nvGrpSpPr>
        <p:grpSpPr>
          <a:xfrm>
            <a:off x="4835396" y="1690689"/>
            <a:ext cx="1845274" cy="808718"/>
            <a:chOff x="5064002" y="1690689"/>
            <a:chExt cx="1845274" cy="808718"/>
          </a:xfrm>
        </p:grpSpPr>
        <p:sp>
          <p:nvSpPr>
            <p:cNvPr id="49" name="Isosceles Triangle 48">
              <a:extLst>
                <a:ext uri="{FF2B5EF4-FFF2-40B4-BE49-F238E27FC236}">
                  <a16:creationId xmlns:a16="http://schemas.microsoft.com/office/drawing/2014/main" id="{022E0906-EA3A-41DB-B21D-C9AB5EAEB9F3}"/>
                </a:ext>
              </a:extLst>
            </p:cNvPr>
            <p:cNvSpPr/>
            <p:nvPr/>
          </p:nvSpPr>
          <p:spPr>
            <a:xfrm rot="10800000">
              <a:off x="5070536" y="2055137"/>
              <a:ext cx="1810271" cy="444270"/>
            </a:xfrm>
            <a:prstGeom prst="triangl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46" name="TextBox 45">
              <a:extLst>
                <a:ext uri="{FF2B5EF4-FFF2-40B4-BE49-F238E27FC236}">
                  <a16:creationId xmlns:a16="http://schemas.microsoft.com/office/drawing/2014/main" id="{669EC8EF-D16D-42C8-8F98-C58571A3CF95}"/>
                </a:ext>
              </a:extLst>
            </p:cNvPr>
            <p:cNvSpPr txBox="1"/>
            <p:nvPr/>
          </p:nvSpPr>
          <p:spPr>
            <a:xfrm>
              <a:off x="5064002" y="1690689"/>
              <a:ext cx="1845274" cy="707886"/>
            </a:xfrm>
            <a:prstGeom prst="rect">
              <a:avLst/>
            </a:prstGeom>
            <a:solidFill>
              <a:srgbClr val="33CCCC"/>
            </a:solidFill>
          </p:spPr>
          <p:txBody>
            <a:bodyPr wrap="square" rtlCol="0">
              <a:spAutoFit/>
            </a:bodyPr>
            <a:lstStyle/>
            <a:p>
              <a:pPr algn="ctr"/>
              <a:r>
                <a:rPr lang="en-CA" sz="2000" dirty="0"/>
                <a:t>Owned by the Giver</a:t>
              </a:r>
            </a:p>
          </p:txBody>
        </p:sp>
      </p:grpSp>
      <p:sp>
        <p:nvSpPr>
          <p:cNvPr id="56" name="TextBox 55">
            <a:extLst>
              <a:ext uri="{FF2B5EF4-FFF2-40B4-BE49-F238E27FC236}">
                <a16:creationId xmlns:a16="http://schemas.microsoft.com/office/drawing/2014/main" id="{42F96435-2E8E-40FD-AFD9-58D9C661C2F8}"/>
              </a:ext>
            </a:extLst>
          </p:cNvPr>
          <p:cNvSpPr txBox="1"/>
          <p:nvPr/>
        </p:nvSpPr>
        <p:spPr>
          <a:xfrm>
            <a:off x="6983241" y="2526808"/>
            <a:ext cx="1924357" cy="1477328"/>
          </a:xfrm>
          <a:prstGeom prst="rect">
            <a:avLst/>
          </a:prstGeom>
          <a:noFill/>
        </p:spPr>
        <p:txBody>
          <a:bodyPr wrap="square" rtlCol="0">
            <a:spAutoFit/>
          </a:bodyPr>
          <a:lstStyle/>
          <a:p>
            <a:pPr marL="174625" indent="-174625">
              <a:buFont typeface="Arial" panose="020B0604020202020204" pitchFamily="34" charset="0"/>
              <a:buChar char="•"/>
            </a:pPr>
            <a:r>
              <a:rPr lang="en-CA" dirty="0"/>
              <a:t>Always confirm understanding of both the intent and the expectations</a:t>
            </a:r>
          </a:p>
        </p:txBody>
      </p:sp>
      <p:grpSp>
        <p:nvGrpSpPr>
          <p:cNvPr id="57" name="Group 56">
            <a:extLst>
              <a:ext uri="{FF2B5EF4-FFF2-40B4-BE49-F238E27FC236}">
                <a16:creationId xmlns:a16="http://schemas.microsoft.com/office/drawing/2014/main" id="{005494B8-8764-4234-B321-175C3C61B9E2}"/>
              </a:ext>
            </a:extLst>
          </p:cNvPr>
          <p:cNvGrpSpPr/>
          <p:nvPr/>
        </p:nvGrpSpPr>
        <p:grpSpPr>
          <a:xfrm>
            <a:off x="7051166" y="1679799"/>
            <a:ext cx="1866853" cy="810346"/>
            <a:chOff x="2811136" y="1690689"/>
            <a:chExt cx="1866853" cy="810346"/>
          </a:xfrm>
        </p:grpSpPr>
        <p:sp>
          <p:nvSpPr>
            <p:cNvPr id="59" name="Isosceles Triangle 58">
              <a:extLst>
                <a:ext uri="{FF2B5EF4-FFF2-40B4-BE49-F238E27FC236}">
                  <a16:creationId xmlns:a16="http://schemas.microsoft.com/office/drawing/2014/main" id="{93ECC35F-6DF1-4F0F-8591-83CD3E9B52CA}"/>
                </a:ext>
              </a:extLst>
            </p:cNvPr>
            <p:cNvSpPr/>
            <p:nvPr/>
          </p:nvSpPr>
          <p:spPr>
            <a:xfrm rot="10800000">
              <a:off x="2811136" y="2056765"/>
              <a:ext cx="1810271" cy="444270"/>
            </a:xfrm>
            <a:prstGeom prst="triangl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58" name="TextBox 57">
              <a:extLst>
                <a:ext uri="{FF2B5EF4-FFF2-40B4-BE49-F238E27FC236}">
                  <a16:creationId xmlns:a16="http://schemas.microsoft.com/office/drawing/2014/main" id="{BC57D769-D25B-4E38-9282-6687C31CD21F}"/>
                </a:ext>
              </a:extLst>
            </p:cNvPr>
            <p:cNvSpPr txBox="1"/>
            <p:nvPr/>
          </p:nvSpPr>
          <p:spPr>
            <a:xfrm>
              <a:off x="2832715" y="1690689"/>
              <a:ext cx="1845274" cy="707886"/>
            </a:xfrm>
            <a:prstGeom prst="rect">
              <a:avLst/>
            </a:prstGeom>
            <a:solidFill>
              <a:srgbClr val="33CCCC"/>
            </a:solidFill>
          </p:spPr>
          <p:txBody>
            <a:bodyPr wrap="square" rtlCol="0">
              <a:spAutoFit/>
            </a:bodyPr>
            <a:lstStyle/>
            <a:p>
              <a:pPr algn="ctr"/>
              <a:r>
                <a:rPr lang="en-CA" sz="2000" dirty="0"/>
                <a:t>Understood by the Receiver</a:t>
              </a:r>
            </a:p>
          </p:txBody>
        </p:sp>
      </p:grpSp>
      <p:grpSp>
        <p:nvGrpSpPr>
          <p:cNvPr id="60" name="Group 59">
            <a:extLst>
              <a:ext uri="{FF2B5EF4-FFF2-40B4-BE49-F238E27FC236}">
                <a16:creationId xmlns:a16="http://schemas.microsoft.com/office/drawing/2014/main" id="{21A02586-2271-43F7-9F14-F92171CE0C95}"/>
              </a:ext>
            </a:extLst>
          </p:cNvPr>
          <p:cNvGrpSpPr/>
          <p:nvPr/>
        </p:nvGrpSpPr>
        <p:grpSpPr>
          <a:xfrm>
            <a:off x="288098" y="1716462"/>
            <a:ext cx="1866853" cy="810346"/>
            <a:chOff x="2811136" y="1690689"/>
            <a:chExt cx="1866853" cy="810346"/>
          </a:xfrm>
        </p:grpSpPr>
        <p:sp>
          <p:nvSpPr>
            <p:cNvPr id="61" name="TextBox 60">
              <a:extLst>
                <a:ext uri="{FF2B5EF4-FFF2-40B4-BE49-F238E27FC236}">
                  <a16:creationId xmlns:a16="http://schemas.microsoft.com/office/drawing/2014/main" id="{8DFB7022-2EE8-4EDD-BE48-D742456401E7}"/>
                </a:ext>
              </a:extLst>
            </p:cNvPr>
            <p:cNvSpPr txBox="1"/>
            <p:nvPr/>
          </p:nvSpPr>
          <p:spPr>
            <a:xfrm>
              <a:off x="2832715" y="1690689"/>
              <a:ext cx="1845274" cy="707886"/>
            </a:xfrm>
            <a:prstGeom prst="rect">
              <a:avLst/>
            </a:prstGeom>
            <a:solidFill>
              <a:srgbClr val="33CCCC"/>
            </a:solidFill>
          </p:spPr>
          <p:txBody>
            <a:bodyPr wrap="square" rtlCol="0">
              <a:spAutoFit/>
            </a:bodyPr>
            <a:lstStyle/>
            <a:p>
              <a:pPr algn="ctr"/>
              <a:r>
                <a:rPr lang="en-CA" sz="2000" dirty="0"/>
                <a:t>Timely</a:t>
              </a:r>
            </a:p>
            <a:p>
              <a:pPr algn="ctr"/>
              <a:endParaRPr lang="en-CA" sz="2000" dirty="0"/>
            </a:p>
          </p:txBody>
        </p:sp>
        <p:sp>
          <p:nvSpPr>
            <p:cNvPr id="62" name="Isosceles Triangle 61">
              <a:extLst>
                <a:ext uri="{FF2B5EF4-FFF2-40B4-BE49-F238E27FC236}">
                  <a16:creationId xmlns:a16="http://schemas.microsoft.com/office/drawing/2014/main" id="{72884797-CE39-46D6-9E11-A6B6E103AF3D}"/>
                </a:ext>
              </a:extLst>
            </p:cNvPr>
            <p:cNvSpPr/>
            <p:nvPr/>
          </p:nvSpPr>
          <p:spPr>
            <a:xfrm rot="10800000">
              <a:off x="2811136" y="2056765"/>
              <a:ext cx="1810271" cy="444270"/>
            </a:xfrm>
            <a:prstGeom prst="triangle">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grpSp>
    </p:spTree>
    <p:extLst>
      <p:ext uri="{BB962C8B-B14F-4D97-AF65-F5344CB8AC3E}">
        <p14:creationId xmlns:p14="http://schemas.microsoft.com/office/powerpoint/2010/main" val="17942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28</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1346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Delivering the review:  action plan for development areas/leverage strengths</a:t>
            </a:r>
          </a:p>
        </p:txBody>
      </p:sp>
      <p:sp>
        <p:nvSpPr>
          <p:cNvPr id="9" name="Content Placeholder 8">
            <a:extLst>
              <a:ext uri="{FF2B5EF4-FFF2-40B4-BE49-F238E27FC236}">
                <a16:creationId xmlns:a16="http://schemas.microsoft.com/office/drawing/2014/main" id="{9EAED975-2802-4E6C-B9AB-97114BEC0200}"/>
              </a:ext>
            </a:extLst>
          </p:cNvPr>
          <p:cNvSpPr>
            <a:spLocks noGrp="1"/>
          </p:cNvSpPr>
          <p:nvPr>
            <p:ph idx="1"/>
          </p:nvPr>
        </p:nvSpPr>
        <p:spPr>
          <a:xfrm>
            <a:off x="628650" y="1596571"/>
            <a:ext cx="7886700" cy="4580392"/>
          </a:xfrm>
        </p:spPr>
        <p:txBody>
          <a:bodyPr>
            <a:normAutofit/>
          </a:bodyPr>
          <a:lstStyle/>
          <a:p>
            <a:pPr>
              <a:lnSpc>
                <a:spcPct val="120000"/>
              </a:lnSpc>
              <a:spcBef>
                <a:spcPts val="0"/>
              </a:spcBef>
            </a:pPr>
            <a:endParaRPr lang="en-CA" dirty="0"/>
          </a:p>
          <a:p>
            <a:pPr>
              <a:lnSpc>
                <a:spcPct val="120000"/>
              </a:lnSpc>
              <a:spcBef>
                <a:spcPts val="0"/>
              </a:spcBef>
            </a:pPr>
            <a:r>
              <a:rPr lang="en-CA" dirty="0"/>
              <a:t>TOGETHER, develop a plan for improving performance or leveraging strengths</a:t>
            </a:r>
          </a:p>
          <a:p>
            <a:pPr>
              <a:lnSpc>
                <a:spcPct val="120000"/>
              </a:lnSpc>
              <a:spcBef>
                <a:spcPts val="0"/>
              </a:spcBef>
            </a:pPr>
            <a:endParaRPr lang="en-CA" dirty="0"/>
          </a:p>
          <a:p>
            <a:pPr>
              <a:lnSpc>
                <a:spcPct val="120000"/>
              </a:lnSpc>
              <a:spcBef>
                <a:spcPts val="0"/>
              </a:spcBef>
            </a:pPr>
            <a:r>
              <a:rPr lang="en-CA" dirty="0"/>
              <a:t>Agree on deadlines and measures</a:t>
            </a:r>
          </a:p>
          <a:p>
            <a:pPr>
              <a:lnSpc>
                <a:spcPct val="120000"/>
              </a:lnSpc>
              <a:spcBef>
                <a:spcPts val="0"/>
              </a:spcBef>
            </a:pPr>
            <a:endParaRPr lang="en-CA" dirty="0"/>
          </a:p>
          <a:p>
            <a:pPr>
              <a:lnSpc>
                <a:spcPct val="120000"/>
              </a:lnSpc>
              <a:spcBef>
                <a:spcPts val="0"/>
              </a:spcBef>
            </a:pPr>
            <a:r>
              <a:rPr lang="en-CA" dirty="0"/>
              <a:t>Review progress</a:t>
            </a:r>
          </a:p>
          <a:p>
            <a:pPr>
              <a:lnSpc>
                <a:spcPct val="120000"/>
              </a:lnSpc>
              <a:spcBef>
                <a:spcPts val="0"/>
              </a:spcBef>
            </a:pPr>
            <a:endParaRPr lang="en-CA" dirty="0"/>
          </a:p>
        </p:txBody>
      </p:sp>
    </p:spTree>
    <p:extLst>
      <p:ext uri="{BB962C8B-B14F-4D97-AF65-F5344CB8AC3E}">
        <p14:creationId xmlns:p14="http://schemas.microsoft.com/office/powerpoint/2010/main" val="2043918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29</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1346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Delivering the review:  dealing with conflict</a:t>
            </a:r>
          </a:p>
        </p:txBody>
      </p:sp>
      <p:sp>
        <p:nvSpPr>
          <p:cNvPr id="9" name="Content Placeholder 8">
            <a:extLst>
              <a:ext uri="{FF2B5EF4-FFF2-40B4-BE49-F238E27FC236}">
                <a16:creationId xmlns:a16="http://schemas.microsoft.com/office/drawing/2014/main" id="{9EAED975-2802-4E6C-B9AB-97114BEC0200}"/>
              </a:ext>
            </a:extLst>
          </p:cNvPr>
          <p:cNvSpPr>
            <a:spLocks noGrp="1"/>
          </p:cNvSpPr>
          <p:nvPr>
            <p:ph idx="1"/>
          </p:nvPr>
        </p:nvSpPr>
        <p:spPr>
          <a:xfrm>
            <a:off x="628650" y="1596571"/>
            <a:ext cx="7886700" cy="4580392"/>
          </a:xfrm>
        </p:spPr>
        <p:txBody>
          <a:bodyPr>
            <a:normAutofit lnSpcReduction="10000"/>
          </a:bodyPr>
          <a:lstStyle/>
          <a:p>
            <a:pPr>
              <a:lnSpc>
                <a:spcPct val="120000"/>
              </a:lnSpc>
              <a:spcBef>
                <a:spcPts val="0"/>
              </a:spcBef>
            </a:pPr>
            <a:endParaRPr lang="en-CA" dirty="0"/>
          </a:p>
          <a:p>
            <a:pPr>
              <a:lnSpc>
                <a:spcPct val="120000"/>
              </a:lnSpc>
              <a:spcBef>
                <a:spcPts val="0"/>
              </a:spcBef>
            </a:pPr>
            <a:r>
              <a:rPr lang="en-CA" dirty="0"/>
              <a:t>How to deal effectively with conflict:</a:t>
            </a:r>
          </a:p>
          <a:p>
            <a:pPr lvl="1">
              <a:lnSpc>
                <a:spcPct val="120000"/>
              </a:lnSpc>
              <a:spcBef>
                <a:spcPts val="0"/>
              </a:spcBef>
            </a:pPr>
            <a:r>
              <a:rPr lang="en-CA" dirty="0"/>
              <a:t>Recognize that a conflict exists</a:t>
            </a:r>
          </a:p>
          <a:p>
            <a:pPr lvl="1">
              <a:lnSpc>
                <a:spcPct val="120000"/>
              </a:lnSpc>
              <a:spcBef>
                <a:spcPts val="0"/>
              </a:spcBef>
            </a:pPr>
            <a:r>
              <a:rPr lang="en-CA" dirty="0"/>
              <a:t>Define the area of disagreement</a:t>
            </a:r>
          </a:p>
          <a:p>
            <a:pPr lvl="1">
              <a:lnSpc>
                <a:spcPct val="120000"/>
              </a:lnSpc>
              <a:spcBef>
                <a:spcPts val="0"/>
              </a:spcBef>
            </a:pPr>
            <a:r>
              <a:rPr lang="en-CA" dirty="0"/>
              <a:t>State desired outcomes</a:t>
            </a:r>
          </a:p>
          <a:p>
            <a:pPr lvl="1">
              <a:lnSpc>
                <a:spcPct val="120000"/>
              </a:lnSpc>
              <a:spcBef>
                <a:spcPts val="0"/>
              </a:spcBef>
            </a:pPr>
            <a:r>
              <a:rPr lang="en-CA" dirty="0"/>
              <a:t>Identify benefits of reaching agreement vs. consequences of not</a:t>
            </a:r>
          </a:p>
          <a:p>
            <a:pPr lvl="1">
              <a:lnSpc>
                <a:spcPct val="120000"/>
              </a:lnSpc>
              <a:spcBef>
                <a:spcPts val="0"/>
              </a:spcBef>
            </a:pPr>
            <a:r>
              <a:rPr lang="en-CA" dirty="0"/>
              <a:t>Generate alternatives</a:t>
            </a:r>
          </a:p>
          <a:p>
            <a:pPr lvl="1">
              <a:lnSpc>
                <a:spcPct val="120000"/>
              </a:lnSpc>
              <a:spcBef>
                <a:spcPts val="0"/>
              </a:spcBef>
            </a:pPr>
            <a:r>
              <a:rPr lang="en-CA" dirty="0"/>
              <a:t>Select the best alternative</a:t>
            </a:r>
          </a:p>
          <a:p>
            <a:pPr lvl="1">
              <a:lnSpc>
                <a:spcPct val="120000"/>
              </a:lnSpc>
              <a:spcBef>
                <a:spcPts val="0"/>
              </a:spcBef>
            </a:pPr>
            <a:r>
              <a:rPr lang="en-CA" dirty="0"/>
              <a:t>Implement and follow up</a:t>
            </a:r>
          </a:p>
          <a:p>
            <a:pPr lvl="1">
              <a:lnSpc>
                <a:spcPct val="120000"/>
              </a:lnSpc>
              <a:spcBef>
                <a:spcPts val="0"/>
              </a:spcBef>
            </a:pPr>
            <a:endParaRPr lang="en-CA" dirty="0"/>
          </a:p>
          <a:p>
            <a:pPr>
              <a:lnSpc>
                <a:spcPct val="120000"/>
              </a:lnSpc>
              <a:spcBef>
                <a:spcPts val="0"/>
              </a:spcBef>
            </a:pPr>
            <a:endParaRPr lang="en-CA" dirty="0"/>
          </a:p>
        </p:txBody>
      </p:sp>
    </p:spTree>
    <p:extLst>
      <p:ext uri="{BB962C8B-B14F-4D97-AF65-F5344CB8AC3E}">
        <p14:creationId xmlns:p14="http://schemas.microsoft.com/office/powerpoint/2010/main" val="4214887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585A88-FAC8-4460-A3F5-30D5FAF776BD}"/>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p:txBody>
          <a:bodyPr>
            <a:normAutofit/>
          </a:bodyPr>
          <a:lstStyle/>
          <a:p>
            <a:r>
              <a:rPr lang="en-US" sz="4000" b="1" dirty="0">
                <a:solidFill>
                  <a:srgbClr val="FF0000"/>
                </a:solidFill>
              </a:rPr>
              <a:t>Employees want feedback</a:t>
            </a:r>
          </a:p>
        </p:txBody>
      </p:sp>
      <p:pic>
        <p:nvPicPr>
          <p:cNvPr id="7" name="Content Placeholder 6" descr="A screenshot of a cell phone&#10;&#10;Description automatically generated">
            <a:extLst>
              <a:ext uri="{FF2B5EF4-FFF2-40B4-BE49-F238E27FC236}">
                <a16:creationId xmlns:a16="http://schemas.microsoft.com/office/drawing/2014/main" id="{6BBCB02F-2040-4041-9093-422B4D7BB58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8301" y="1543734"/>
            <a:ext cx="7747398" cy="4267419"/>
          </a:xfrm>
        </p:spPr>
      </p:pic>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3</a:t>
            </a:fld>
            <a:endParaRPr lang="en-CA" dirty="0"/>
          </a:p>
        </p:txBody>
      </p:sp>
    </p:spTree>
    <p:extLst>
      <p:ext uri="{BB962C8B-B14F-4D97-AF65-F5344CB8AC3E}">
        <p14:creationId xmlns:p14="http://schemas.microsoft.com/office/powerpoint/2010/main" val="25714827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Goals</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30</a:t>
            </a:fld>
            <a:endParaRPr lang="en-CA" dirty="0"/>
          </a:p>
        </p:txBody>
      </p:sp>
      <p:sp>
        <p:nvSpPr>
          <p:cNvPr id="8" name="Content Placeholder 5">
            <a:extLst>
              <a:ext uri="{FF2B5EF4-FFF2-40B4-BE49-F238E27FC236}">
                <a16:creationId xmlns:a16="http://schemas.microsoft.com/office/drawing/2014/main" id="{5053B9FB-6E5B-4D1A-8F3C-D9858FA62F80}"/>
              </a:ext>
            </a:extLst>
          </p:cNvPr>
          <p:cNvSpPr>
            <a:spLocks noGrp="1"/>
          </p:cNvSpPr>
          <p:nvPr>
            <p:ph idx="1"/>
          </p:nvPr>
        </p:nvSpPr>
        <p:spPr>
          <a:xfrm>
            <a:off x="628650" y="1825625"/>
            <a:ext cx="7886700" cy="4351338"/>
          </a:xfrm>
        </p:spPr>
        <p:txBody>
          <a:bodyPr>
            <a:normAutofit/>
          </a:bodyPr>
          <a:lstStyle/>
          <a:p>
            <a:pPr lvl="1">
              <a:lnSpc>
                <a:spcPct val="100000"/>
              </a:lnSpc>
              <a:spcBef>
                <a:spcPts val="0"/>
              </a:spcBef>
            </a:pPr>
            <a:endParaRPr lang="en-CA" dirty="0"/>
          </a:p>
          <a:p>
            <a:pPr>
              <a:lnSpc>
                <a:spcPct val="100000"/>
              </a:lnSpc>
              <a:spcBef>
                <a:spcPts val="0"/>
              </a:spcBef>
            </a:pPr>
            <a:endParaRPr lang="en-CA" dirty="0"/>
          </a:p>
        </p:txBody>
      </p:sp>
      <p:pic>
        <p:nvPicPr>
          <p:cNvPr id="6" name="Content Placeholder 6" descr="A screenshot of a cell phone&#10;&#10;Description automatically generated">
            <a:extLst>
              <a:ext uri="{FF2B5EF4-FFF2-40B4-BE49-F238E27FC236}">
                <a16:creationId xmlns:a16="http://schemas.microsoft.com/office/drawing/2014/main" id="{976AB6F9-8B05-4546-9D5A-FC7E422E032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762125" y="1613467"/>
            <a:ext cx="5619750" cy="4000500"/>
          </a:xfrm>
          <a:prstGeom prst="rect">
            <a:avLst/>
          </a:prstGeom>
        </p:spPr>
      </p:pic>
    </p:spTree>
    <p:extLst>
      <p:ext uri="{BB962C8B-B14F-4D97-AF65-F5344CB8AC3E}">
        <p14:creationId xmlns:p14="http://schemas.microsoft.com/office/powerpoint/2010/main" val="2931668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A48AF35-05D3-4C4F-A32D-274317083AA1}"/>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p:txBody>
          <a:bodyPr>
            <a:normAutofit/>
          </a:bodyPr>
          <a:lstStyle/>
          <a:p>
            <a:r>
              <a:rPr lang="en-US" sz="4000" b="1" dirty="0">
                <a:solidFill>
                  <a:srgbClr val="FF0000"/>
                </a:solidFill>
              </a:rPr>
              <a:t>Career Discussion: Make it safe to fail</a:t>
            </a:r>
          </a:p>
        </p:txBody>
      </p:sp>
      <p:pic>
        <p:nvPicPr>
          <p:cNvPr id="9" name="Content Placeholder 8" descr="A person standing in a dark room&#10;&#10;Description automatically generated">
            <a:extLst>
              <a:ext uri="{FF2B5EF4-FFF2-40B4-BE49-F238E27FC236}">
                <a16:creationId xmlns:a16="http://schemas.microsoft.com/office/drawing/2014/main" id="{26CCDD73-934B-4232-9E81-EEE22830A307}"/>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3747" y="1825625"/>
            <a:ext cx="3886200" cy="3504912"/>
          </a:xfrm>
        </p:spPr>
      </p:pic>
      <p:sp>
        <p:nvSpPr>
          <p:cNvPr id="4" name="Content Placeholder 3">
            <a:extLst>
              <a:ext uri="{FF2B5EF4-FFF2-40B4-BE49-F238E27FC236}">
                <a16:creationId xmlns:a16="http://schemas.microsoft.com/office/drawing/2014/main" id="{38D5F18A-CAAC-413E-94B7-947694E9BBC5}"/>
              </a:ext>
            </a:extLst>
          </p:cNvPr>
          <p:cNvSpPr>
            <a:spLocks noGrp="1"/>
          </p:cNvSpPr>
          <p:nvPr>
            <p:ph sz="half" idx="2"/>
          </p:nvPr>
        </p:nvSpPr>
        <p:spPr/>
        <p:txBody>
          <a:bodyPr/>
          <a:lstStyle/>
          <a:p>
            <a:pPr marL="0" indent="0">
              <a:buNone/>
            </a:pPr>
            <a:r>
              <a:rPr lang="en-US" dirty="0"/>
              <a:t>“The courage of leadership is giving others the chance to succeed even though you bear the responsibility for getting things done.”</a:t>
            </a:r>
          </a:p>
          <a:p>
            <a:pPr marL="0" indent="0">
              <a:buNone/>
            </a:pPr>
            <a:r>
              <a:rPr lang="en-US" dirty="0"/>
              <a:t>Simon Sinek</a:t>
            </a:r>
          </a:p>
          <a:p>
            <a:pPr marL="0" indent="0">
              <a:buNone/>
            </a:pPr>
            <a:endParaRPr lang="en-US" dirty="0"/>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31</a:t>
            </a:fld>
            <a:endParaRPr lang="en-CA" dirty="0"/>
          </a:p>
        </p:txBody>
      </p:sp>
    </p:spTree>
    <p:extLst>
      <p:ext uri="{BB962C8B-B14F-4D97-AF65-F5344CB8AC3E}">
        <p14:creationId xmlns:p14="http://schemas.microsoft.com/office/powerpoint/2010/main" val="3080512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Career discussion</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32</a:t>
            </a:fld>
            <a:endParaRPr lang="en-CA" dirty="0"/>
          </a:p>
        </p:txBody>
      </p:sp>
      <p:sp>
        <p:nvSpPr>
          <p:cNvPr id="8" name="Content Placeholder 5">
            <a:extLst>
              <a:ext uri="{FF2B5EF4-FFF2-40B4-BE49-F238E27FC236}">
                <a16:creationId xmlns:a16="http://schemas.microsoft.com/office/drawing/2014/main" id="{5053B9FB-6E5B-4D1A-8F3C-D9858FA62F80}"/>
              </a:ext>
            </a:extLst>
          </p:cNvPr>
          <p:cNvSpPr>
            <a:spLocks noGrp="1"/>
          </p:cNvSpPr>
          <p:nvPr>
            <p:ph idx="1"/>
          </p:nvPr>
        </p:nvSpPr>
        <p:spPr>
          <a:xfrm>
            <a:off x="628650" y="1825625"/>
            <a:ext cx="7886700" cy="4351338"/>
          </a:xfrm>
        </p:spPr>
        <p:txBody>
          <a:bodyPr>
            <a:normAutofit fontScale="77500" lnSpcReduction="20000"/>
          </a:bodyPr>
          <a:lstStyle/>
          <a:p>
            <a:pPr>
              <a:lnSpc>
                <a:spcPct val="120000"/>
              </a:lnSpc>
              <a:spcBef>
                <a:spcPts val="0"/>
              </a:spcBef>
            </a:pPr>
            <a:r>
              <a:rPr lang="en-CA" dirty="0"/>
              <a:t>Review career roadmap – historical and future tied to performance</a:t>
            </a:r>
          </a:p>
          <a:p>
            <a:pPr>
              <a:lnSpc>
                <a:spcPct val="120000"/>
              </a:lnSpc>
              <a:spcBef>
                <a:spcPts val="0"/>
              </a:spcBef>
            </a:pPr>
            <a:r>
              <a:rPr lang="en-CA" dirty="0"/>
              <a:t>Encourage employee to share career goals and timeline</a:t>
            </a:r>
          </a:p>
          <a:p>
            <a:pPr>
              <a:lnSpc>
                <a:spcPct val="120000"/>
              </a:lnSpc>
              <a:spcBef>
                <a:spcPts val="0"/>
              </a:spcBef>
            </a:pPr>
            <a:r>
              <a:rPr lang="en-CA" dirty="0"/>
              <a:t>Discuss gaps to goals and how the individual might reach them</a:t>
            </a:r>
          </a:p>
          <a:p>
            <a:pPr>
              <a:lnSpc>
                <a:spcPct val="120000"/>
              </a:lnSpc>
              <a:spcBef>
                <a:spcPts val="0"/>
              </a:spcBef>
            </a:pPr>
            <a:r>
              <a:rPr lang="en-CA" dirty="0"/>
              <a:t>Consider stretch assignments, job shadowing, peer coaching, etc.</a:t>
            </a:r>
          </a:p>
          <a:p>
            <a:pPr>
              <a:lnSpc>
                <a:spcPct val="120000"/>
              </a:lnSpc>
              <a:spcBef>
                <a:spcPts val="0"/>
              </a:spcBef>
            </a:pPr>
            <a:r>
              <a:rPr lang="en-CA" dirty="0"/>
              <a:t>Set at least one career development goal with the other performance-based goals</a:t>
            </a:r>
          </a:p>
          <a:p>
            <a:pPr>
              <a:lnSpc>
                <a:spcPct val="120000"/>
              </a:lnSpc>
              <a:spcBef>
                <a:spcPts val="0"/>
              </a:spcBef>
            </a:pPr>
            <a:r>
              <a:rPr lang="en-CA" dirty="0"/>
              <a:t>If top talent, communicate the talent development and promotion career path – next steps.  Make commitments in writing regarding development</a:t>
            </a:r>
          </a:p>
          <a:p>
            <a:pPr lvl="1">
              <a:lnSpc>
                <a:spcPct val="120000"/>
              </a:lnSpc>
              <a:spcBef>
                <a:spcPts val="0"/>
              </a:spcBef>
            </a:pPr>
            <a:endParaRPr lang="en-CA" dirty="0"/>
          </a:p>
          <a:p>
            <a:pPr>
              <a:lnSpc>
                <a:spcPct val="120000"/>
              </a:lnSpc>
              <a:spcBef>
                <a:spcPts val="0"/>
              </a:spcBef>
            </a:pPr>
            <a:endParaRPr lang="en-CA" dirty="0"/>
          </a:p>
        </p:txBody>
      </p:sp>
    </p:spTree>
    <p:extLst>
      <p:ext uri="{BB962C8B-B14F-4D97-AF65-F5344CB8AC3E}">
        <p14:creationId xmlns:p14="http://schemas.microsoft.com/office/powerpoint/2010/main" val="2525459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F82F25-93FD-4BDB-92E3-7120BEB7B678}"/>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Upward communication</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33</a:t>
            </a:fld>
            <a:endParaRPr lang="en-CA" dirty="0"/>
          </a:p>
        </p:txBody>
      </p:sp>
      <p:pic>
        <p:nvPicPr>
          <p:cNvPr id="4" name="Picture 3" descr="A picture containing text, book&#10;&#10;Description automatically generated">
            <a:extLst>
              <a:ext uri="{FF2B5EF4-FFF2-40B4-BE49-F238E27FC236}">
                <a16:creationId xmlns:a16="http://schemas.microsoft.com/office/drawing/2014/main" id="{337007B8-E910-4E82-BB77-B52BA387139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62000" y="2243137"/>
            <a:ext cx="7620000" cy="2371725"/>
          </a:xfrm>
          <a:prstGeom prst="rect">
            <a:avLst/>
          </a:prstGeom>
        </p:spPr>
      </p:pic>
    </p:spTree>
    <p:extLst>
      <p:ext uri="{BB962C8B-B14F-4D97-AF65-F5344CB8AC3E}">
        <p14:creationId xmlns:p14="http://schemas.microsoft.com/office/powerpoint/2010/main" val="813459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Upward communication</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34</a:t>
            </a:fld>
            <a:endParaRPr lang="en-CA" dirty="0"/>
          </a:p>
        </p:txBody>
      </p:sp>
      <p:sp>
        <p:nvSpPr>
          <p:cNvPr id="8" name="Content Placeholder 5">
            <a:extLst>
              <a:ext uri="{FF2B5EF4-FFF2-40B4-BE49-F238E27FC236}">
                <a16:creationId xmlns:a16="http://schemas.microsoft.com/office/drawing/2014/main" id="{5053B9FB-6E5B-4D1A-8F3C-D9858FA62F80}"/>
              </a:ext>
            </a:extLst>
          </p:cNvPr>
          <p:cNvSpPr>
            <a:spLocks noGrp="1"/>
          </p:cNvSpPr>
          <p:nvPr>
            <p:ph idx="1"/>
          </p:nvPr>
        </p:nvSpPr>
        <p:spPr>
          <a:xfrm>
            <a:off x="514350" y="1492250"/>
            <a:ext cx="7886700" cy="4351338"/>
          </a:xfrm>
        </p:spPr>
        <p:txBody>
          <a:bodyPr>
            <a:normAutofit fontScale="92500" lnSpcReduction="20000"/>
          </a:bodyPr>
          <a:lstStyle/>
          <a:p>
            <a:pPr>
              <a:lnSpc>
                <a:spcPct val="120000"/>
              </a:lnSpc>
              <a:spcBef>
                <a:spcPts val="0"/>
              </a:spcBef>
            </a:pPr>
            <a:r>
              <a:rPr lang="en-CA" dirty="0"/>
              <a:t>Growing in adoption</a:t>
            </a:r>
          </a:p>
          <a:p>
            <a:pPr>
              <a:lnSpc>
                <a:spcPct val="120000"/>
              </a:lnSpc>
              <a:spcBef>
                <a:spcPts val="0"/>
              </a:spcBef>
            </a:pPr>
            <a:r>
              <a:rPr lang="en-CA" dirty="0"/>
              <a:t>Two-way feedback is important to deepen any relationship and create trust</a:t>
            </a:r>
          </a:p>
          <a:p>
            <a:pPr>
              <a:lnSpc>
                <a:spcPct val="120000"/>
              </a:lnSpc>
              <a:spcBef>
                <a:spcPts val="0"/>
              </a:spcBef>
            </a:pPr>
            <a:r>
              <a:rPr lang="en-CA" dirty="0"/>
              <a:t>Key learning opportunity for manager/leader</a:t>
            </a:r>
          </a:p>
          <a:p>
            <a:pPr>
              <a:lnSpc>
                <a:spcPct val="120000"/>
              </a:lnSpc>
              <a:spcBef>
                <a:spcPts val="0"/>
              </a:spcBef>
            </a:pPr>
            <a:r>
              <a:rPr lang="en-CA" dirty="0"/>
              <a:t>A step towards 360 review</a:t>
            </a:r>
          </a:p>
          <a:p>
            <a:pPr>
              <a:lnSpc>
                <a:spcPct val="120000"/>
              </a:lnSpc>
              <a:spcBef>
                <a:spcPts val="0"/>
              </a:spcBef>
            </a:pPr>
            <a:r>
              <a:rPr lang="en-CA" dirty="0"/>
              <a:t>Works best if company is committed  to 360 leader reviews and leaders are used to receiving feedback</a:t>
            </a:r>
          </a:p>
          <a:p>
            <a:pPr>
              <a:lnSpc>
                <a:spcPct val="120000"/>
              </a:lnSpc>
              <a:spcBef>
                <a:spcPts val="0"/>
              </a:spcBef>
            </a:pPr>
            <a:r>
              <a:rPr lang="en-CA" dirty="0"/>
              <a:t>Safe environment a musts if not, feedback will not be honest</a:t>
            </a:r>
          </a:p>
          <a:p>
            <a:pPr>
              <a:lnSpc>
                <a:spcPct val="120000"/>
              </a:lnSpc>
              <a:spcBef>
                <a:spcPts val="0"/>
              </a:spcBef>
            </a:pPr>
            <a:r>
              <a:rPr lang="en-CA" dirty="0"/>
              <a:t>Google, an early adopter, publishes their  form online</a:t>
            </a:r>
          </a:p>
          <a:p>
            <a:pPr lvl="1">
              <a:lnSpc>
                <a:spcPct val="120000"/>
              </a:lnSpc>
              <a:spcBef>
                <a:spcPts val="0"/>
              </a:spcBef>
            </a:pPr>
            <a:endParaRPr lang="en-CA" dirty="0"/>
          </a:p>
          <a:p>
            <a:pPr>
              <a:lnSpc>
                <a:spcPct val="120000"/>
              </a:lnSpc>
              <a:spcBef>
                <a:spcPts val="0"/>
              </a:spcBef>
            </a:pPr>
            <a:endParaRPr lang="en-CA" dirty="0"/>
          </a:p>
        </p:txBody>
      </p:sp>
    </p:spTree>
    <p:extLst>
      <p:ext uri="{BB962C8B-B14F-4D97-AF65-F5344CB8AC3E}">
        <p14:creationId xmlns:p14="http://schemas.microsoft.com/office/powerpoint/2010/main" val="747776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a:xfrm>
            <a:off x="628650" y="365126"/>
            <a:ext cx="8297636" cy="1325563"/>
          </a:xfrm>
        </p:spPr>
        <p:txBody>
          <a:bodyPr>
            <a:normAutofit/>
          </a:bodyPr>
          <a:lstStyle/>
          <a:p>
            <a:r>
              <a:rPr lang="en-US" sz="4000" b="1" dirty="0">
                <a:solidFill>
                  <a:srgbClr val="FF0000"/>
                </a:solidFill>
              </a:rPr>
              <a:t>Tying it all together</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35</a:t>
            </a:fld>
            <a:endParaRPr lang="en-CA" dirty="0"/>
          </a:p>
        </p:txBody>
      </p:sp>
      <p:graphicFrame>
        <p:nvGraphicFramePr>
          <p:cNvPr id="3" name="Content Placeholder 2">
            <a:extLst>
              <a:ext uri="{FF2B5EF4-FFF2-40B4-BE49-F238E27FC236}">
                <a16:creationId xmlns:a16="http://schemas.microsoft.com/office/drawing/2014/main" id="{9E786389-CFA9-4B4B-BB18-A6545C77B32C}"/>
              </a:ext>
            </a:extLst>
          </p:cNvPr>
          <p:cNvGraphicFramePr>
            <a:graphicFrameLocks noGrp="1"/>
          </p:cNvGraphicFramePr>
          <p:nvPr>
            <p:ph idx="1"/>
            <p:extLst>
              <p:ext uri="{D42A27DB-BD31-4B8C-83A1-F6EECF244321}">
                <p14:modId xmlns:p14="http://schemas.microsoft.com/office/powerpoint/2010/main" val="2487365434"/>
              </p:ext>
            </p:extLst>
          </p:nvPr>
        </p:nvGraphicFramePr>
        <p:xfrm>
          <a:off x="-1144822" y="1539130"/>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2007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15035B-0457-4020-A74A-3333A67EE580}"/>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itle 7">
            <a:extLst>
              <a:ext uri="{FF2B5EF4-FFF2-40B4-BE49-F238E27FC236}">
                <a16:creationId xmlns:a16="http://schemas.microsoft.com/office/drawing/2014/main" id="{C5549ACD-A484-4709-91D5-383A4E80AFA9}"/>
              </a:ext>
            </a:extLst>
          </p:cNvPr>
          <p:cNvSpPr>
            <a:spLocks noGrp="1"/>
          </p:cNvSpPr>
          <p:nvPr>
            <p:ph type="title"/>
          </p:nvPr>
        </p:nvSpPr>
        <p:spPr/>
        <p:txBody>
          <a:bodyPr/>
          <a:lstStyle/>
          <a:p>
            <a:endParaRPr lang="en-US" dirty="0"/>
          </a:p>
        </p:txBody>
      </p:sp>
      <p:pic>
        <p:nvPicPr>
          <p:cNvPr id="12" name="Content Placeholder 11" descr="A person wearing a suit and tie&#10;&#10;Description automatically generated">
            <a:extLst>
              <a:ext uri="{FF2B5EF4-FFF2-40B4-BE49-F238E27FC236}">
                <a16:creationId xmlns:a16="http://schemas.microsoft.com/office/drawing/2014/main" id="{E6BD9B1D-E3B3-4E1E-A1EA-4DEE7422F481}"/>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2920" y="1798302"/>
            <a:ext cx="3886200" cy="3343037"/>
          </a:xfrm>
        </p:spPr>
      </p:pic>
      <p:sp>
        <p:nvSpPr>
          <p:cNvPr id="10" name="Content Placeholder 9">
            <a:extLst>
              <a:ext uri="{FF2B5EF4-FFF2-40B4-BE49-F238E27FC236}">
                <a16:creationId xmlns:a16="http://schemas.microsoft.com/office/drawing/2014/main" id="{D3F04BE2-445A-444A-94DB-5F98555AA5B0}"/>
              </a:ext>
            </a:extLst>
          </p:cNvPr>
          <p:cNvSpPr>
            <a:spLocks noGrp="1"/>
          </p:cNvSpPr>
          <p:nvPr>
            <p:ph sz="half" idx="2"/>
          </p:nvPr>
        </p:nvSpPr>
        <p:spPr/>
        <p:txBody>
          <a:bodyPr/>
          <a:lstStyle/>
          <a:p>
            <a:pPr marL="0" indent="0">
              <a:buNone/>
            </a:pPr>
            <a:r>
              <a:rPr lang="en-US" dirty="0"/>
              <a:t>“Courage is what it takes to stand up and speak. It is also what it takes to sit down and listen.”</a:t>
            </a:r>
          </a:p>
          <a:p>
            <a:pPr marL="0" indent="0">
              <a:buNone/>
            </a:pPr>
            <a:r>
              <a:rPr lang="en-US" dirty="0"/>
              <a:t>Winston Churchill</a:t>
            </a:r>
          </a:p>
        </p:txBody>
      </p:sp>
      <p:sp>
        <p:nvSpPr>
          <p:cNvPr id="2" name="Slide Number Placeholder 1">
            <a:extLst>
              <a:ext uri="{FF2B5EF4-FFF2-40B4-BE49-F238E27FC236}">
                <a16:creationId xmlns:a16="http://schemas.microsoft.com/office/drawing/2014/main" id="{7B04DB83-C526-4E70-A92A-B1EF54F42BCB}"/>
              </a:ext>
            </a:extLst>
          </p:cNvPr>
          <p:cNvSpPr>
            <a:spLocks noGrp="1"/>
          </p:cNvSpPr>
          <p:nvPr>
            <p:ph type="sldNum" sz="quarter" idx="12"/>
          </p:nvPr>
        </p:nvSpPr>
        <p:spPr/>
        <p:txBody>
          <a:bodyPr/>
          <a:lstStyle/>
          <a:p>
            <a:fld id="{6EE2AB20-A888-4489-900F-F796C7C5A086}" type="slidenum">
              <a:rPr lang="en-CA" smtClean="0"/>
              <a:pPr/>
              <a:t>36</a:t>
            </a:fld>
            <a:endParaRPr lang="en-CA"/>
          </a:p>
        </p:txBody>
      </p:sp>
    </p:spTree>
    <p:extLst>
      <p:ext uri="{BB962C8B-B14F-4D97-AF65-F5344CB8AC3E}">
        <p14:creationId xmlns:p14="http://schemas.microsoft.com/office/powerpoint/2010/main" val="556294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DA1F5-D1AA-42CC-B96F-BF953160D57B}"/>
              </a:ext>
            </a:extLst>
          </p:cNvPr>
          <p:cNvSpPr>
            <a:spLocks noGrp="1"/>
          </p:cNvSpPr>
          <p:nvPr>
            <p:ph type="ctrTitle"/>
          </p:nvPr>
        </p:nvSpPr>
        <p:spPr>
          <a:xfrm>
            <a:off x="400050" y="1862282"/>
            <a:ext cx="8343900" cy="3930652"/>
          </a:xfrm>
        </p:spPr>
        <p:txBody>
          <a:bodyPr>
            <a:normAutofit fontScale="90000"/>
          </a:bodyPr>
          <a:lstStyle/>
          <a:p>
            <a:pPr algn="l"/>
            <a:r>
              <a:rPr lang="en-CA" b="1" dirty="0">
                <a:solidFill>
                  <a:srgbClr val="4FD1DF"/>
                </a:solidFill>
              </a:rPr>
              <a:t>SOUND</a:t>
            </a:r>
            <a:r>
              <a:rPr lang="en-CA" b="1" dirty="0">
                <a:solidFill>
                  <a:srgbClr val="13839D"/>
                </a:solidFill>
              </a:rPr>
              <a:t>LEADERSHIP</a:t>
            </a:r>
            <a:br>
              <a:rPr lang="en-CA" b="1" dirty="0">
                <a:solidFill>
                  <a:srgbClr val="13839D"/>
                </a:solidFill>
              </a:rPr>
            </a:br>
            <a:br>
              <a:rPr lang="en-CA" sz="4900" b="1" dirty="0">
                <a:solidFill>
                  <a:srgbClr val="FF0000"/>
                </a:solidFill>
              </a:rPr>
            </a:br>
            <a:r>
              <a:rPr lang="en-CA" sz="4900" b="1" dirty="0">
                <a:solidFill>
                  <a:srgbClr val="FF0000"/>
                </a:solidFill>
              </a:rPr>
              <a:t>Questions?</a:t>
            </a:r>
            <a:br>
              <a:rPr lang="en-CA" sz="4900" b="1" dirty="0">
                <a:solidFill>
                  <a:srgbClr val="FF0000"/>
                </a:solidFill>
              </a:rPr>
            </a:br>
            <a:br>
              <a:rPr lang="en-CA" sz="4900" b="1" dirty="0">
                <a:solidFill>
                  <a:srgbClr val="FF0000"/>
                </a:solidFill>
              </a:rPr>
            </a:br>
            <a:r>
              <a:rPr lang="en-CA" sz="4900" b="1" dirty="0">
                <a:solidFill>
                  <a:srgbClr val="FF0000"/>
                </a:solidFill>
              </a:rPr>
              <a:t>Contact: </a:t>
            </a:r>
            <a:r>
              <a:rPr lang="en-CA" sz="4900" b="1" dirty="0">
                <a:solidFill>
                  <a:srgbClr val="FF0000"/>
                </a:solidFill>
                <a:hlinkClick r:id="rId3"/>
              </a:rPr>
              <a:t>Sandi@soundleadership.ca</a:t>
            </a:r>
            <a:br>
              <a:rPr lang="en-CA" sz="4900" b="1" dirty="0">
                <a:solidFill>
                  <a:srgbClr val="FF0000"/>
                </a:solidFill>
              </a:rPr>
            </a:br>
            <a:r>
              <a:rPr lang="en-CA" sz="4900" b="1" dirty="0">
                <a:solidFill>
                  <a:srgbClr val="FF0000"/>
                </a:solidFill>
              </a:rPr>
              <a:t>www.soundleadership.ca</a:t>
            </a:r>
            <a:br>
              <a:rPr lang="en-CA" sz="4900" b="1" dirty="0">
                <a:solidFill>
                  <a:srgbClr val="FF0000"/>
                </a:solidFill>
              </a:rPr>
            </a:br>
            <a:r>
              <a:rPr lang="en-CA" sz="2200" b="1" dirty="0">
                <a:solidFill>
                  <a:srgbClr val="FF0000"/>
                </a:solidFill>
              </a:rPr>
              <a:t>Leadership Coaching</a:t>
            </a:r>
            <a:br>
              <a:rPr lang="en-CA" sz="2200" b="1" dirty="0">
                <a:solidFill>
                  <a:srgbClr val="FF0000"/>
                </a:solidFill>
              </a:rPr>
            </a:br>
            <a:r>
              <a:rPr lang="en-CA" sz="2200" b="1" dirty="0">
                <a:solidFill>
                  <a:srgbClr val="FF0000"/>
                </a:solidFill>
              </a:rPr>
              <a:t>Leadership Training</a:t>
            </a:r>
            <a:br>
              <a:rPr lang="en-CA" sz="2200" b="1" dirty="0">
                <a:solidFill>
                  <a:srgbClr val="FF0000"/>
                </a:solidFill>
              </a:rPr>
            </a:br>
            <a:r>
              <a:rPr lang="en-CA" sz="2200" b="1" dirty="0">
                <a:solidFill>
                  <a:srgbClr val="FF0000"/>
                </a:solidFill>
              </a:rPr>
              <a:t>Leadership Assessment</a:t>
            </a:r>
            <a:br>
              <a:rPr lang="en-CA" sz="4900" b="1" dirty="0">
                <a:solidFill>
                  <a:srgbClr val="FF0000"/>
                </a:solidFill>
              </a:rPr>
            </a:br>
            <a:endParaRPr lang="en-CA" sz="2700" b="1" dirty="0"/>
          </a:p>
        </p:txBody>
      </p:sp>
      <p:sp>
        <p:nvSpPr>
          <p:cNvPr id="3" name="Subtitle 2">
            <a:extLst>
              <a:ext uri="{FF2B5EF4-FFF2-40B4-BE49-F238E27FC236}">
                <a16:creationId xmlns:a16="http://schemas.microsoft.com/office/drawing/2014/main" id="{E7F0E5D4-62BE-4783-BDD3-AD0AC92FA370}"/>
              </a:ext>
            </a:extLst>
          </p:cNvPr>
          <p:cNvSpPr>
            <a:spLocks noGrp="1"/>
          </p:cNvSpPr>
          <p:nvPr>
            <p:ph type="subTitle" idx="1"/>
          </p:nvPr>
        </p:nvSpPr>
        <p:spPr>
          <a:xfrm>
            <a:off x="824345" y="5172943"/>
            <a:ext cx="7772399" cy="747856"/>
          </a:xfrm>
        </p:spPr>
        <p:txBody>
          <a:bodyPr>
            <a:noAutofit/>
          </a:bodyPr>
          <a:lstStyle/>
          <a:p>
            <a:pPr algn="r">
              <a:lnSpc>
                <a:spcPct val="120000"/>
              </a:lnSpc>
              <a:spcBef>
                <a:spcPts val="0"/>
              </a:spcBef>
            </a:pPr>
            <a:r>
              <a:rPr lang="en-CA" sz="2200" dirty="0"/>
              <a:t>“The best leaders are both </a:t>
            </a:r>
          </a:p>
          <a:p>
            <a:pPr algn="r">
              <a:lnSpc>
                <a:spcPct val="120000"/>
              </a:lnSpc>
              <a:spcBef>
                <a:spcPts val="0"/>
              </a:spcBef>
            </a:pPr>
            <a:r>
              <a:rPr lang="en-CA" sz="2200" dirty="0"/>
              <a:t>   teachers and students”</a:t>
            </a:r>
          </a:p>
        </p:txBody>
      </p:sp>
      <p:sp>
        <p:nvSpPr>
          <p:cNvPr id="5" name="Slide Number Placeholder 4">
            <a:extLst>
              <a:ext uri="{FF2B5EF4-FFF2-40B4-BE49-F238E27FC236}">
                <a16:creationId xmlns:a16="http://schemas.microsoft.com/office/drawing/2014/main" id="{C4D17EE2-DAC8-4213-A8AE-0B8475009A26}"/>
              </a:ext>
            </a:extLst>
          </p:cNvPr>
          <p:cNvSpPr>
            <a:spLocks noGrp="1"/>
          </p:cNvSpPr>
          <p:nvPr>
            <p:ph type="sldNum" sz="quarter" idx="4"/>
          </p:nvPr>
        </p:nvSpPr>
        <p:spPr/>
        <p:txBody>
          <a:bodyPr/>
          <a:lstStyle/>
          <a:p>
            <a:fld id="{6EE2AB20-A888-4489-900F-F796C7C5A086}" type="slidenum">
              <a:rPr lang="en-CA" smtClean="0"/>
              <a:pPr/>
              <a:t>37</a:t>
            </a:fld>
            <a:endParaRPr lang="en-CA" dirty="0"/>
          </a:p>
        </p:txBody>
      </p:sp>
    </p:spTree>
    <p:extLst>
      <p:ext uri="{BB962C8B-B14F-4D97-AF65-F5344CB8AC3E}">
        <p14:creationId xmlns:p14="http://schemas.microsoft.com/office/powerpoint/2010/main" val="385785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p:txBody>
          <a:bodyPr>
            <a:normAutofit/>
          </a:bodyPr>
          <a:lstStyle/>
          <a:p>
            <a:r>
              <a:rPr lang="en-US" sz="4000" b="1" dirty="0">
                <a:solidFill>
                  <a:srgbClr val="FF0000"/>
                </a:solidFill>
              </a:rPr>
              <a:t>Employees want feedback and growth</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4</a:t>
            </a:fld>
            <a:endParaRPr lang="en-CA" dirty="0"/>
          </a:p>
        </p:txBody>
      </p:sp>
      <p:sp>
        <p:nvSpPr>
          <p:cNvPr id="3" name="Content Placeholder 2">
            <a:extLst>
              <a:ext uri="{FF2B5EF4-FFF2-40B4-BE49-F238E27FC236}">
                <a16:creationId xmlns:a16="http://schemas.microsoft.com/office/drawing/2014/main" id="{91816124-6392-4B0C-B4A9-26FC94D828D9}"/>
              </a:ext>
            </a:extLst>
          </p:cNvPr>
          <p:cNvSpPr>
            <a:spLocks noGrp="1"/>
          </p:cNvSpPr>
          <p:nvPr>
            <p:ph idx="1"/>
          </p:nvPr>
        </p:nvSpPr>
        <p:spPr/>
        <p:txBody>
          <a:bodyPr/>
          <a:lstStyle/>
          <a:p>
            <a:r>
              <a:rPr lang="en-CA" dirty="0"/>
              <a:t>Employees want to know</a:t>
            </a:r>
          </a:p>
          <a:p>
            <a:pPr lvl="1"/>
            <a:r>
              <a:rPr lang="en-CA" dirty="0"/>
              <a:t>How they are doing</a:t>
            </a:r>
          </a:p>
          <a:p>
            <a:pPr lvl="1"/>
            <a:r>
              <a:rPr lang="en-CA" dirty="0"/>
              <a:t>What they need to do to be successful</a:t>
            </a:r>
          </a:p>
          <a:p>
            <a:pPr lvl="1"/>
            <a:r>
              <a:rPr lang="en-CA" dirty="0"/>
              <a:t>That his/her contributions are recognized and valued</a:t>
            </a:r>
          </a:p>
          <a:p>
            <a:pPr lvl="1"/>
            <a:endParaRPr lang="en-CA" dirty="0"/>
          </a:p>
          <a:p>
            <a:r>
              <a:rPr lang="en-CA" dirty="0"/>
              <a:t>Employees want to have:</a:t>
            </a:r>
          </a:p>
          <a:p>
            <a:pPr lvl="1"/>
            <a:r>
              <a:rPr lang="en-CA" dirty="0"/>
              <a:t>Opportunities to grow and develop</a:t>
            </a:r>
          </a:p>
          <a:p>
            <a:pPr lvl="1"/>
            <a:r>
              <a:rPr lang="en-CA" dirty="0"/>
              <a:t>Learning for learnings’ sake</a:t>
            </a:r>
          </a:p>
          <a:p>
            <a:pPr lvl="1"/>
            <a:r>
              <a:rPr lang="en-CA" dirty="0"/>
              <a:t>Individualized support and personalization</a:t>
            </a:r>
          </a:p>
        </p:txBody>
      </p:sp>
    </p:spTree>
    <p:extLst>
      <p:ext uri="{BB962C8B-B14F-4D97-AF65-F5344CB8AC3E}">
        <p14:creationId xmlns:p14="http://schemas.microsoft.com/office/powerpoint/2010/main" val="1086299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6BE10C-C5C9-4215-97B3-007631A34D10}"/>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p:txBody>
          <a:bodyPr>
            <a:normAutofit/>
          </a:bodyPr>
          <a:lstStyle/>
          <a:p>
            <a:r>
              <a:rPr lang="en-US" sz="4000" b="1" dirty="0">
                <a:solidFill>
                  <a:srgbClr val="FF0000"/>
                </a:solidFill>
              </a:rPr>
              <a:t>Employees want feedback and growth</a:t>
            </a:r>
          </a:p>
        </p:txBody>
      </p:sp>
      <p:sp>
        <p:nvSpPr>
          <p:cNvPr id="12" name="Content Placeholder 11">
            <a:extLst>
              <a:ext uri="{FF2B5EF4-FFF2-40B4-BE49-F238E27FC236}">
                <a16:creationId xmlns:a16="http://schemas.microsoft.com/office/drawing/2014/main" id="{8C7A15A8-EC26-4F5C-AB61-C4D6A341F664}"/>
              </a:ext>
            </a:extLst>
          </p:cNvPr>
          <p:cNvSpPr>
            <a:spLocks noGrp="1"/>
          </p:cNvSpPr>
          <p:nvPr>
            <p:ph sz="half" idx="2"/>
          </p:nvPr>
        </p:nvSpPr>
        <p:spPr>
          <a:xfrm>
            <a:off x="658757" y="1627527"/>
            <a:ext cx="3868340" cy="3684588"/>
          </a:xfrm>
        </p:spPr>
        <p:txBody>
          <a:bodyPr/>
          <a:lstStyle/>
          <a:p>
            <a:pPr marL="0" indent="0" algn="ctr">
              <a:buNone/>
            </a:pPr>
            <a:r>
              <a:rPr lang="en-US" dirty="0"/>
              <a:t>“We all need people who give us feedback. That’s how we improve”</a:t>
            </a:r>
          </a:p>
          <a:p>
            <a:pPr marL="0" indent="0" algn="ctr">
              <a:buNone/>
            </a:pPr>
            <a:r>
              <a:rPr lang="en-US" dirty="0"/>
              <a:t>Bill Gates</a:t>
            </a:r>
          </a:p>
          <a:p>
            <a:pPr marL="0" indent="0">
              <a:buNone/>
            </a:pPr>
            <a:endParaRPr lang="en-US" dirty="0"/>
          </a:p>
        </p:txBody>
      </p:sp>
      <p:sp>
        <p:nvSpPr>
          <p:cNvPr id="17" name="Text Placeholder 16">
            <a:extLst>
              <a:ext uri="{FF2B5EF4-FFF2-40B4-BE49-F238E27FC236}">
                <a16:creationId xmlns:a16="http://schemas.microsoft.com/office/drawing/2014/main" id="{ADB1DB76-E335-492C-BE8F-11510A9796E3}"/>
              </a:ext>
            </a:extLst>
          </p:cNvPr>
          <p:cNvSpPr>
            <a:spLocks noGrp="1"/>
          </p:cNvSpPr>
          <p:nvPr>
            <p:ph type="body" sz="quarter" idx="3"/>
          </p:nvPr>
        </p:nvSpPr>
        <p:spPr/>
        <p:txBody>
          <a:bodyPr/>
          <a:lstStyle/>
          <a:p>
            <a:endParaRPr lang="en-US"/>
          </a:p>
        </p:txBody>
      </p:sp>
      <p:sp>
        <p:nvSpPr>
          <p:cNvPr id="18" name="Content Placeholder 17">
            <a:extLst>
              <a:ext uri="{FF2B5EF4-FFF2-40B4-BE49-F238E27FC236}">
                <a16:creationId xmlns:a16="http://schemas.microsoft.com/office/drawing/2014/main" id="{BE31D7E0-E70F-415D-9DEF-DAF9C913C06F}"/>
              </a:ext>
            </a:extLst>
          </p:cNvPr>
          <p:cNvSpPr>
            <a:spLocks noGrp="1"/>
          </p:cNvSpPr>
          <p:nvPr>
            <p:ph sz="quarter" idx="4"/>
          </p:nvPr>
        </p:nvSpPr>
        <p:spPr/>
        <p:txBody>
          <a:bodyPr/>
          <a:lstStyle/>
          <a:p>
            <a:endParaRPr lang="en-US" dirty="0"/>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5</a:t>
            </a:fld>
            <a:endParaRPr lang="en-CA" dirty="0"/>
          </a:p>
        </p:txBody>
      </p:sp>
      <p:pic>
        <p:nvPicPr>
          <p:cNvPr id="14" name="Picture 13" descr="A person wearing a suit and tie smiling at the camera&#10;&#10;Description automatically generated">
            <a:extLst>
              <a:ext uri="{FF2B5EF4-FFF2-40B4-BE49-F238E27FC236}">
                <a16:creationId xmlns:a16="http://schemas.microsoft.com/office/drawing/2014/main" id="{A4A9AB45-8570-4ACC-AD81-DBB12B7FC61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30864" y="1748292"/>
            <a:ext cx="3559458" cy="3762375"/>
          </a:xfrm>
          <a:prstGeom prst="rect">
            <a:avLst/>
          </a:prstGeom>
        </p:spPr>
      </p:pic>
      <p:sp>
        <p:nvSpPr>
          <p:cNvPr id="15" name="TextBox 14">
            <a:extLst>
              <a:ext uri="{FF2B5EF4-FFF2-40B4-BE49-F238E27FC236}">
                <a16:creationId xmlns:a16="http://schemas.microsoft.com/office/drawing/2014/main" id="{10E7E496-EEF1-4D5D-9CAB-1CAE8F623FC8}"/>
              </a:ext>
            </a:extLst>
          </p:cNvPr>
          <p:cNvSpPr txBox="1"/>
          <p:nvPr/>
        </p:nvSpPr>
        <p:spPr>
          <a:xfrm>
            <a:off x="-130458" y="6934200"/>
            <a:ext cx="4775766" cy="230832"/>
          </a:xfrm>
          <a:prstGeom prst="rect">
            <a:avLst/>
          </a:prstGeom>
          <a:noFill/>
        </p:spPr>
        <p:txBody>
          <a:bodyPr wrap="square" rtlCol="0">
            <a:spAutoFit/>
          </a:bodyPr>
          <a:lstStyle/>
          <a:p>
            <a:r>
              <a:rPr lang="en-US" sz="900">
                <a:hlinkClick r:id="rId4" tooltip="http://commons.wikimedia.org/wiki/File:Dts_news_bill_gates_wikipedia.JPG"/>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79721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p:txBody>
          <a:bodyPr>
            <a:normAutofit/>
          </a:bodyPr>
          <a:lstStyle/>
          <a:p>
            <a:r>
              <a:rPr lang="en-US" sz="4000" b="1">
                <a:solidFill>
                  <a:srgbClr val="FF0000"/>
                </a:solidFill>
              </a:rPr>
              <a:t>Definition:  performance </a:t>
            </a:r>
            <a:r>
              <a:rPr lang="en-US" sz="4000" b="1" dirty="0">
                <a:solidFill>
                  <a:srgbClr val="FF0000"/>
                </a:solidFill>
              </a:rPr>
              <a:t>management</a:t>
            </a:r>
          </a:p>
        </p:txBody>
      </p:sp>
      <p:sp>
        <p:nvSpPr>
          <p:cNvPr id="6" name="Content Placeholder 5">
            <a:extLst>
              <a:ext uri="{FF2B5EF4-FFF2-40B4-BE49-F238E27FC236}">
                <a16:creationId xmlns:a16="http://schemas.microsoft.com/office/drawing/2014/main" id="{EB509DE1-23A5-44A7-B987-5FA565CB4C2D}"/>
              </a:ext>
            </a:extLst>
          </p:cNvPr>
          <p:cNvSpPr>
            <a:spLocks noGrp="1"/>
          </p:cNvSpPr>
          <p:nvPr>
            <p:ph sz="half" idx="2"/>
          </p:nvPr>
        </p:nvSpPr>
        <p:spPr>
          <a:xfrm>
            <a:off x="556022" y="1995806"/>
            <a:ext cx="3868340" cy="3684588"/>
          </a:xfrm>
        </p:spPr>
        <p:txBody>
          <a:bodyPr>
            <a:normAutofit fontScale="85000" lnSpcReduction="10000"/>
          </a:bodyPr>
          <a:lstStyle/>
          <a:p>
            <a:pPr marL="465138" indent="0">
              <a:buNone/>
            </a:pPr>
            <a:r>
              <a:rPr lang="en-CA" i="1" dirty="0"/>
              <a:t>A two-way, continuous process of observation, planning and coaching that occurs throughout the year.</a:t>
            </a:r>
          </a:p>
          <a:p>
            <a:pPr marL="0" indent="0">
              <a:buNone/>
            </a:pPr>
            <a:endParaRPr lang="en-CA" i="1" dirty="0"/>
          </a:p>
          <a:p>
            <a:pPr marL="465138" indent="0">
              <a:buNone/>
            </a:pPr>
            <a:r>
              <a:rPr lang="en-CA" i="1" dirty="0"/>
              <a:t>When done well, the process moves the organization forward and raises the performance bar of all colleagues</a:t>
            </a:r>
          </a:p>
        </p:txBody>
      </p:sp>
      <p:sp>
        <p:nvSpPr>
          <p:cNvPr id="7" name="Content Placeholder 6">
            <a:extLst>
              <a:ext uri="{FF2B5EF4-FFF2-40B4-BE49-F238E27FC236}">
                <a16:creationId xmlns:a16="http://schemas.microsoft.com/office/drawing/2014/main" id="{7395639B-7DFA-4108-ADBC-C42323945784}"/>
              </a:ext>
            </a:extLst>
          </p:cNvPr>
          <p:cNvSpPr>
            <a:spLocks noGrp="1"/>
          </p:cNvSpPr>
          <p:nvPr>
            <p:ph sz="quarter" idx="4"/>
          </p:nvPr>
        </p:nvSpPr>
        <p:spPr>
          <a:xfrm>
            <a:off x="4572000" y="1995806"/>
            <a:ext cx="3887391" cy="3684588"/>
          </a:xfrm>
        </p:spPr>
        <p:txBody>
          <a:bodyPr>
            <a:normAutofit fontScale="85000" lnSpcReduction="10000"/>
          </a:bodyPr>
          <a:lstStyle/>
          <a:p>
            <a:pPr>
              <a:buClr>
                <a:srgbClr val="CC3300"/>
              </a:buClr>
              <a:buFont typeface="Monotype Sorts" pitchFamily="2" charset="2"/>
              <a:buChar char="P"/>
            </a:pPr>
            <a:r>
              <a:rPr lang="en-CA" altLang="en-US" dirty="0"/>
              <a:t>Focus performance management efforts on improving business results </a:t>
            </a:r>
          </a:p>
          <a:p>
            <a:pPr>
              <a:buClr>
                <a:srgbClr val="CC3300"/>
              </a:buClr>
              <a:buFont typeface="Monotype Sorts" pitchFamily="2" charset="2"/>
              <a:buChar char="P"/>
            </a:pPr>
            <a:r>
              <a:rPr lang="en-CA" altLang="en-US" dirty="0"/>
              <a:t> Shift accountability and ownership of managing performance to individuals</a:t>
            </a:r>
          </a:p>
          <a:p>
            <a:pPr>
              <a:buClr>
                <a:srgbClr val="CC3300"/>
              </a:buClr>
              <a:buFont typeface="Monotype Sorts" pitchFamily="2" charset="2"/>
              <a:buChar char="P"/>
            </a:pPr>
            <a:r>
              <a:rPr lang="en-CA" altLang="en-US" dirty="0"/>
              <a:t> Make performance management “the way we run the business”</a:t>
            </a:r>
          </a:p>
          <a:p>
            <a:pPr>
              <a:buClr>
                <a:srgbClr val="CC3300"/>
              </a:buClr>
              <a:buFont typeface="Monotype Sorts" pitchFamily="2" charset="2"/>
              <a:buChar char="P"/>
            </a:pPr>
            <a:r>
              <a:rPr lang="en-CA" altLang="en-US" dirty="0"/>
              <a:t> Utilize Coaching</a:t>
            </a:r>
          </a:p>
          <a:p>
            <a:endParaRPr lang="en-US" altLang="en-US" dirty="0"/>
          </a:p>
          <a:p>
            <a:endParaRPr lang="en-US" dirty="0"/>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6</a:t>
            </a:fld>
            <a:endParaRPr lang="en-CA" dirty="0"/>
          </a:p>
        </p:txBody>
      </p:sp>
    </p:spTree>
    <p:extLst>
      <p:ext uri="{BB962C8B-B14F-4D97-AF65-F5344CB8AC3E}">
        <p14:creationId xmlns:p14="http://schemas.microsoft.com/office/powerpoint/2010/main" val="3654005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7</a:t>
            </a:fld>
            <a:endParaRPr lang="en-CA" dirty="0"/>
          </a:p>
        </p:txBody>
      </p:sp>
      <p:sp>
        <p:nvSpPr>
          <p:cNvPr id="7" name="Title 1">
            <a:extLst>
              <a:ext uri="{FF2B5EF4-FFF2-40B4-BE49-F238E27FC236}">
                <a16:creationId xmlns:a16="http://schemas.microsoft.com/office/drawing/2014/main" id="{D96A3540-170A-4BF0-A274-D5ECF9808E42}"/>
              </a:ext>
            </a:extLst>
          </p:cNvPr>
          <p:cNvSpPr txBox="1">
            <a:spLocks/>
          </p:cNvSpPr>
          <p:nvPr/>
        </p:nvSpPr>
        <p:spPr>
          <a:xfrm>
            <a:off x="628650" y="71346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FF0000"/>
                </a:solidFill>
              </a:rPr>
              <a:t>Comprehensive performance management</a:t>
            </a:r>
          </a:p>
        </p:txBody>
      </p:sp>
      <p:graphicFrame>
        <p:nvGraphicFramePr>
          <p:cNvPr id="2" name="Content Placeholder 1">
            <a:extLst>
              <a:ext uri="{FF2B5EF4-FFF2-40B4-BE49-F238E27FC236}">
                <a16:creationId xmlns:a16="http://schemas.microsoft.com/office/drawing/2014/main" id="{0B95DA1E-46DB-464B-8616-7024336D20EA}"/>
              </a:ext>
            </a:extLst>
          </p:cNvPr>
          <p:cNvGraphicFramePr>
            <a:graphicFrameLocks noGrp="1"/>
          </p:cNvGraphicFramePr>
          <p:nvPr>
            <p:ph idx="1"/>
            <p:extLst>
              <p:ext uri="{D42A27DB-BD31-4B8C-83A1-F6EECF244321}">
                <p14:modId xmlns:p14="http://schemas.microsoft.com/office/powerpoint/2010/main" val="409049482"/>
              </p:ext>
            </p:extLst>
          </p:nvPr>
        </p:nvGraphicFramePr>
        <p:xfrm>
          <a:off x="1676400" y="1915203"/>
          <a:ext cx="6000750" cy="4105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3037BC4-F375-4618-94FF-8A9B4C4638B5}"/>
              </a:ext>
            </a:extLst>
          </p:cNvPr>
          <p:cNvSpPr txBox="1"/>
          <p:nvPr/>
        </p:nvSpPr>
        <p:spPr>
          <a:xfrm>
            <a:off x="6143624" y="2400300"/>
            <a:ext cx="1609725" cy="584775"/>
          </a:xfrm>
          <a:prstGeom prst="rect">
            <a:avLst/>
          </a:prstGeom>
          <a:noFill/>
        </p:spPr>
        <p:txBody>
          <a:bodyPr wrap="square" rtlCol="0">
            <a:spAutoFit/>
          </a:bodyPr>
          <a:lstStyle/>
          <a:p>
            <a:r>
              <a:rPr lang="en-US" sz="1600" dirty="0">
                <a:solidFill>
                  <a:schemeClr val="bg1"/>
                </a:solidFill>
              </a:rPr>
              <a:t>Upward Communication</a:t>
            </a:r>
          </a:p>
        </p:txBody>
      </p:sp>
    </p:spTree>
    <p:extLst>
      <p:ext uri="{BB962C8B-B14F-4D97-AF65-F5344CB8AC3E}">
        <p14:creationId xmlns:p14="http://schemas.microsoft.com/office/powerpoint/2010/main" val="921023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6BE10C-C5C9-4215-97B3-007631A34D10}"/>
              </a:ext>
            </a:extLst>
          </p:cNvPr>
          <p:cNvSpPr/>
          <p:nvPr/>
        </p:nvSpPr>
        <p:spPr>
          <a:xfrm>
            <a:off x="4833257" y="979714"/>
            <a:ext cx="4310743" cy="49802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80718F9B-A236-4917-98B4-F1896644106B}"/>
              </a:ext>
            </a:extLst>
          </p:cNvPr>
          <p:cNvSpPr>
            <a:spLocks noGrp="1"/>
          </p:cNvSpPr>
          <p:nvPr>
            <p:ph type="title"/>
          </p:nvPr>
        </p:nvSpPr>
        <p:spPr/>
        <p:txBody>
          <a:bodyPr>
            <a:normAutofit/>
          </a:bodyPr>
          <a:lstStyle/>
          <a:p>
            <a:r>
              <a:rPr lang="en-US" sz="4000" b="1" dirty="0">
                <a:solidFill>
                  <a:srgbClr val="FF0000"/>
                </a:solidFill>
              </a:rPr>
              <a:t>Trends in performance management</a:t>
            </a:r>
          </a:p>
        </p:txBody>
      </p:sp>
      <p:sp>
        <p:nvSpPr>
          <p:cNvPr id="5" name="Slide Number Placeholder 4">
            <a:extLst>
              <a:ext uri="{FF2B5EF4-FFF2-40B4-BE49-F238E27FC236}">
                <a16:creationId xmlns:a16="http://schemas.microsoft.com/office/drawing/2014/main" id="{54459AC9-747F-4476-B0FE-A9BD5AB70AED}"/>
              </a:ext>
            </a:extLst>
          </p:cNvPr>
          <p:cNvSpPr>
            <a:spLocks noGrp="1"/>
          </p:cNvSpPr>
          <p:nvPr>
            <p:ph type="sldNum" sz="quarter" idx="12"/>
          </p:nvPr>
        </p:nvSpPr>
        <p:spPr/>
        <p:txBody>
          <a:bodyPr/>
          <a:lstStyle/>
          <a:p>
            <a:fld id="{DC372CFB-3A69-4DC5-A4FB-BACAFFB6D0CA}" type="slidenum">
              <a:rPr lang="en-CA" smtClean="0"/>
              <a:pPr/>
              <a:t>8</a:t>
            </a:fld>
            <a:endParaRPr lang="en-CA" dirty="0"/>
          </a:p>
        </p:txBody>
      </p:sp>
      <p:pic>
        <p:nvPicPr>
          <p:cNvPr id="8" name="Content Placeholder 6" descr="A screenshot of a cell phone&#10;&#10;Description automatically generated">
            <a:extLst>
              <a:ext uri="{FF2B5EF4-FFF2-40B4-BE49-F238E27FC236}">
                <a16:creationId xmlns:a16="http://schemas.microsoft.com/office/drawing/2014/main" id="{511A35E3-8BDF-44CB-AFAC-77EB40761A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19300" y="1649640"/>
            <a:ext cx="4848225" cy="4351338"/>
          </a:xfrm>
          <a:prstGeom prst="rect">
            <a:avLst/>
          </a:prstGeom>
        </p:spPr>
      </p:pic>
    </p:spTree>
    <p:extLst>
      <p:ext uri="{BB962C8B-B14F-4D97-AF65-F5344CB8AC3E}">
        <p14:creationId xmlns:p14="http://schemas.microsoft.com/office/powerpoint/2010/main" val="3533314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B233F-78DA-4034-AEFE-84C1E75A2BFB}"/>
              </a:ext>
            </a:extLst>
          </p:cNvPr>
          <p:cNvSpPr>
            <a:spLocks noGrp="1"/>
          </p:cNvSpPr>
          <p:nvPr>
            <p:ph type="title"/>
          </p:nvPr>
        </p:nvSpPr>
        <p:spPr/>
        <p:txBody>
          <a:bodyPr/>
          <a:lstStyle/>
          <a:p>
            <a:r>
              <a:rPr lang="en-US" b="1" dirty="0">
                <a:solidFill>
                  <a:srgbClr val="FF0000"/>
                </a:solidFill>
              </a:rPr>
              <a:t>Table Discussion</a:t>
            </a:r>
          </a:p>
        </p:txBody>
      </p:sp>
      <p:sp>
        <p:nvSpPr>
          <p:cNvPr id="3" name="Content Placeholder 2">
            <a:extLst>
              <a:ext uri="{FF2B5EF4-FFF2-40B4-BE49-F238E27FC236}">
                <a16:creationId xmlns:a16="http://schemas.microsoft.com/office/drawing/2014/main" id="{231645C5-9B7A-4E7A-AFC5-7E6CB8D95C22}"/>
              </a:ext>
            </a:extLst>
          </p:cNvPr>
          <p:cNvSpPr>
            <a:spLocks noGrp="1"/>
          </p:cNvSpPr>
          <p:nvPr>
            <p:ph idx="1"/>
          </p:nvPr>
        </p:nvSpPr>
        <p:spPr/>
        <p:txBody>
          <a:bodyPr>
            <a:normAutofit/>
          </a:bodyPr>
          <a:lstStyle/>
          <a:p>
            <a:pPr marL="0" indent="0" algn="ctr">
              <a:buNone/>
            </a:pPr>
            <a:endParaRPr lang="en-US" sz="6000" dirty="0"/>
          </a:p>
          <a:p>
            <a:pPr marL="0" indent="0" algn="ctr">
              <a:buNone/>
            </a:pPr>
            <a:r>
              <a:rPr lang="en-US" sz="6000" dirty="0"/>
              <a:t>Discuss the Value of Annual Performance Reviews</a:t>
            </a:r>
          </a:p>
        </p:txBody>
      </p:sp>
      <p:sp>
        <p:nvSpPr>
          <p:cNvPr id="4" name="Slide Number Placeholder 3">
            <a:extLst>
              <a:ext uri="{FF2B5EF4-FFF2-40B4-BE49-F238E27FC236}">
                <a16:creationId xmlns:a16="http://schemas.microsoft.com/office/drawing/2014/main" id="{B74D7970-BDB2-490C-9569-3F151202270B}"/>
              </a:ext>
            </a:extLst>
          </p:cNvPr>
          <p:cNvSpPr>
            <a:spLocks noGrp="1"/>
          </p:cNvSpPr>
          <p:nvPr>
            <p:ph type="sldNum" sz="quarter" idx="12"/>
          </p:nvPr>
        </p:nvSpPr>
        <p:spPr/>
        <p:txBody>
          <a:bodyPr/>
          <a:lstStyle/>
          <a:p>
            <a:fld id="{DC372CFB-3A69-4DC5-A4FB-BACAFFB6D0CA}" type="slidenum">
              <a:rPr lang="en-CA" smtClean="0"/>
              <a:pPr/>
              <a:t>9</a:t>
            </a:fld>
            <a:endParaRPr lang="en-CA" dirty="0"/>
          </a:p>
        </p:txBody>
      </p:sp>
    </p:spTree>
    <p:extLst>
      <p:ext uri="{BB962C8B-B14F-4D97-AF65-F5344CB8AC3E}">
        <p14:creationId xmlns:p14="http://schemas.microsoft.com/office/powerpoint/2010/main" val="8993536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2130</TotalTime>
  <Words>1908</Words>
  <Application>Microsoft Office PowerPoint</Application>
  <PresentationFormat>On-screen Show (4:3)</PresentationFormat>
  <Paragraphs>341</Paragraphs>
  <Slides>37</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Monotype Sorts</vt:lpstr>
      <vt:lpstr>Office Theme</vt:lpstr>
      <vt:lpstr>SOUNDLEADERSHIP  MASTERING  PERFORMANCE MANAGEMENT   Sandi Hokansson Executive Coach &amp; CEO </vt:lpstr>
      <vt:lpstr>Surprise! Managers/Leaders don’t like giving negative feedback</vt:lpstr>
      <vt:lpstr>Employees want feedback</vt:lpstr>
      <vt:lpstr>Employees want feedback and growth</vt:lpstr>
      <vt:lpstr>Employees want feedback and growth</vt:lpstr>
      <vt:lpstr>Definition:  performance management</vt:lpstr>
      <vt:lpstr>PowerPoint Presentation</vt:lpstr>
      <vt:lpstr>Trends in performance management</vt:lpstr>
      <vt:lpstr>Table Discussion</vt:lpstr>
      <vt:lpstr>Findings: eliminating annual review</vt:lpstr>
      <vt:lpstr>JIT Coaching – The “Always On” Manager</vt:lpstr>
      <vt:lpstr>Trends in performance management</vt:lpstr>
      <vt:lpstr>What is coaching?</vt:lpstr>
      <vt:lpstr>What do coaches do?</vt:lpstr>
      <vt:lpstr>PowerPoint Presentation</vt:lpstr>
      <vt:lpstr>Purpose &amp; value</vt:lpstr>
      <vt:lpstr>Purpose &amp; value</vt:lpstr>
      <vt:lpstr>PowerPoint Presentation</vt:lpstr>
      <vt:lpstr>Preparation for the review</vt:lpstr>
      <vt:lpstr>Preparation for the review</vt:lpstr>
      <vt:lpstr>Gaining buy in from senior leaders</vt:lpstr>
      <vt:lpstr>Managing Ratings</vt:lpstr>
      <vt:lpstr>PowerPoint Presentation</vt:lpstr>
      <vt:lpstr>PowerPoint Presentation</vt:lpstr>
      <vt:lpstr>PowerPoint Presentation</vt:lpstr>
      <vt:lpstr>PowerPoint Presentation</vt:lpstr>
      <vt:lpstr>Delivering the review</vt:lpstr>
      <vt:lpstr>PowerPoint Presentation</vt:lpstr>
      <vt:lpstr>PowerPoint Presentation</vt:lpstr>
      <vt:lpstr>Goals</vt:lpstr>
      <vt:lpstr>Career Discussion: Make it safe to fail</vt:lpstr>
      <vt:lpstr>Career discussion</vt:lpstr>
      <vt:lpstr>Upward communication</vt:lpstr>
      <vt:lpstr>Upward communication</vt:lpstr>
      <vt:lpstr>Tying it all together</vt:lpstr>
      <vt:lpstr>PowerPoint Presentation</vt:lpstr>
      <vt:lpstr>SOUNDLEADERSHIP  Questions?  Contact: Sandi@soundleadership.ca www.soundleadership.ca Leadership Coaching Leadership Training Leadership Assessment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Sandi Hokansson</dc:creator>
  <cp:lastModifiedBy>Tina Hedley</cp:lastModifiedBy>
  <cp:revision>59</cp:revision>
  <cp:lastPrinted>2019-09-10T21:15:46Z</cp:lastPrinted>
  <dcterms:created xsi:type="dcterms:W3CDTF">2019-09-02T23:21:35Z</dcterms:created>
  <dcterms:modified xsi:type="dcterms:W3CDTF">2019-09-19T19:01:11Z</dcterms:modified>
</cp:coreProperties>
</file>